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4" r:id="rId4"/>
    <p:sldId id="281" r:id="rId5"/>
    <p:sldId id="272" r:id="rId6"/>
    <p:sldId id="271" r:id="rId7"/>
    <p:sldId id="283" r:id="rId8"/>
    <p:sldId id="286" r:id="rId9"/>
    <p:sldId id="285" r:id="rId10"/>
    <p:sldId id="284" r:id="rId11"/>
    <p:sldId id="280" r:id="rId12"/>
    <p:sldId id="291" r:id="rId13"/>
    <p:sldId id="290" r:id="rId14"/>
    <p:sldId id="289" r:id="rId15"/>
    <p:sldId id="270" r:id="rId16"/>
    <p:sldId id="269" r:id="rId17"/>
    <p:sldId id="274" r:id="rId18"/>
    <p:sldId id="268" r:id="rId19"/>
    <p:sldId id="267" r:id="rId20"/>
    <p:sldId id="275" r:id="rId21"/>
    <p:sldId id="266" r:id="rId22"/>
    <p:sldId id="265" r:id="rId23"/>
    <p:sldId id="277" r:id="rId24"/>
    <p:sldId id="263" r:id="rId25"/>
    <p:sldId id="302" r:id="rId26"/>
    <p:sldId id="294" r:id="rId27"/>
    <p:sldId id="303" r:id="rId28"/>
    <p:sldId id="293" r:id="rId29"/>
    <p:sldId id="292" r:id="rId30"/>
    <p:sldId id="262" r:id="rId31"/>
    <p:sldId id="261" r:id="rId32"/>
    <p:sldId id="295" r:id="rId33"/>
    <p:sldId id="296" r:id="rId34"/>
    <p:sldId id="297" r:id="rId35"/>
    <p:sldId id="301" r:id="rId36"/>
    <p:sldId id="298" r:id="rId37"/>
    <p:sldId id="278" r:id="rId38"/>
    <p:sldId id="258" r:id="rId39"/>
    <p:sldId id="25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구 김" userId="04090560a984ff73" providerId="LiveId" clId="{E7E9BFFC-BEF2-45F3-8E83-06A73D4FD422}"/>
    <pc:docChg chg="modSld">
      <pc:chgData name="정구 김" userId="04090560a984ff73" providerId="LiveId" clId="{E7E9BFFC-BEF2-45F3-8E83-06A73D4FD422}" dt="2024-10-31T04:43:47.934" v="9" actId="121"/>
      <pc:docMkLst>
        <pc:docMk/>
      </pc:docMkLst>
      <pc:sldChg chg="modSp mod">
        <pc:chgData name="정구 김" userId="04090560a984ff73" providerId="LiveId" clId="{E7E9BFFC-BEF2-45F3-8E83-06A73D4FD422}" dt="2024-10-31T04:43:47.934" v="9" actId="121"/>
        <pc:sldMkLst>
          <pc:docMk/>
          <pc:sldMk cId="2453419733" sldId="256"/>
        </pc:sldMkLst>
        <pc:spChg chg="mod">
          <ac:chgData name="정구 김" userId="04090560a984ff73" providerId="LiveId" clId="{E7E9BFFC-BEF2-45F3-8E83-06A73D4FD422}" dt="2024-10-31T04:43:47.934" v="9" actId="121"/>
          <ac:spMkLst>
            <pc:docMk/>
            <pc:sldMk cId="2453419733" sldId="256"/>
            <ac:spMk id="6" creationId="{7316734C-A450-A03C-B0E7-E4CF0B17FD6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EBA03-9711-423E-A29D-C0AF2806AB5A}" type="doc">
      <dgm:prSet loTypeId="urn:microsoft.com/office/officeart/2005/8/layout/vProcess5" loCatId="process" qsTypeId="urn:microsoft.com/office/officeart/2005/8/quickstyle/3d1" qsCatId="3D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DE3E8B7F-38C4-44C3-92F6-D1C7C906B1F9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+mn-lt"/>
            </a:rPr>
            <a:t>이미지 파일의 파일명을 분석하여 성별과 스타일을 추출</a:t>
          </a:r>
        </a:p>
      </dgm:t>
    </dgm:pt>
    <dgm:pt modelId="{7BCF3C5D-2026-457F-BDB6-ABD111AE7DB8}" type="parTrans" cxnId="{F6751CEC-679F-4CDA-8833-C5A975E30DE9}">
      <dgm:prSet/>
      <dgm:spPr/>
      <dgm:t>
        <a:bodyPr/>
        <a:lstStyle/>
        <a:p>
          <a:pPr latinLnBrk="1"/>
          <a:endParaRPr lang="ko-KR" altLang="en-US"/>
        </a:p>
      </dgm:t>
    </dgm:pt>
    <dgm:pt modelId="{CEA57E6F-C13E-4574-B1B7-074CF0A61FC4}" type="sibTrans" cxnId="{F6751CEC-679F-4CDA-8833-C5A975E30DE9}">
      <dgm:prSet/>
      <dgm:spPr/>
      <dgm:t>
        <a:bodyPr/>
        <a:lstStyle/>
        <a:p>
          <a:pPr latinLnBrk="1"/>
          <a:endParaRPr lang="ko-KR" altLang="en-US"/>
        </a:p>
      </dgm:t>
    </dgm:pt>
    <dgm:pt modelId="{441B6239-8DA4-4449-8D9F-AEDA8F2D3CBB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+mn-lt"/>
            </a:rPr>
            <a:t>추출한 데이터를 성별로 대분류 후 스타일로 소분류</a:t>
          </a:r>
        </a:p>
      </dgm:t>
    </dgm:pt>
    <dgm:pt modelId="{630F916A-1915-4AE9-A8E1-3012C8A5A78F}" type="parTrans" cxnId="{EF1228A5-9ECD-4A4E-A59B-61E443996CCD}">
      <dgm:prSet/>
      <dgm:spPr/>
      <dgm:t>
        <a:bodyPr/>
        <a:lstStyle/>
        <a:p>
          <a:pPr latinLnBrk="1"/>
          <a:endParaRPr lang="ko-KR" altLang="en-US"/>
        </a:p>
      </dgm:t>
    </dgm:pt>
    <dgm:pt modelId="{1BAFAB1C-A971-4F74-9041-FD32139494A1}" type="sibTrans" cxnId="{EF1228A5-9ECD-4A4E-A59B-61E443996CCD}">
      <dgm:prSet/>
      <dgm:spPr/>
      <dgm:t>
        <a:bodyPr/>
        <a:lstStyle/>
        <a:p>
          <a:pPr latinLnBrk="1"/>
          <a:endParaRPr lang="ko-KR" altLang="en-US"/>
        </a:p>
      </dgm:t>
    </dgm:pt>
    <dgm:pt modelId="{6E0B7F75-A2C3-4660-A4DA-9445EFFEB7FD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+mn-lt"/>
            </a:rPr>
            <a:t>성별</a:t>
          </a:r>
          <a:r>
            <a:rPr lang="en-US" altLang="ko-KR" sz="1800" b="1" dirty="0">
              <a:latin typeface="+mn-lt"/>
            </a:rPr>
            <a:t>&amp;</a:t>
          </a:r>
          <a:r>
            <a:rPr lang="ko-KR" altLang="en-US" sz="1800" b="1" dirty="0">
              <a:latin typeface="+mn-lt"/>
            </a:rPr>
            <a:t>스타일 조합에 각각 이미지</a:t>
          </a:r>
          <a:r>
            <a:rPr lang="en-US" altLang="ko-KR" sz="1800" b="1" dirty="0">
              <a:latin typeface="+mn-lt"/>
            </a:rPr>
            <a:t>ID </a:t>
          </a:r>
          <a:r>
            <a:rPr lang="ko-KR" altLang="en-US" sz="1800" b="1" dirty="0">
              <a:latin typeface="+mn-lt"/>
            </a:rPr>
            <a:t>수 카운트</a:t>
          </a:r>
        </a:p>
      </dgm:t>
    </dgm:pt>
    <dgm:pt modelId="{E3F234C9-1517-4B35-AF57-6AEEE5E72F8F}" type="parTrans" cxnId="{E0321A8B-06E5-4553-BA89-C36CCE4E6B29}">
      <dgm:prSet/>
      <dgm:spPr/>
      <dgm:t>
        <a:bodyPr/>
        <a:lstStyle/>
        <a:p>
          <a:pPr latinLnBrk="1"/>
          <a:endParaRPr lang="ko-KR" altLang="en-US"/>
        </a:p>
      </dgm:t>
    </dgm:pt>
    <dgm:pt modelId="{0B8F423C-DC23-462F-8E47-7FA41FFB1FDA}" type="sibTrans" cxnId="{E0321A8B-06E5-4553-BA89-C36CCE4E6B29}">
      <dgm:prSet/>
      <dgm:spPr/>
      <dgm:t>
        <a:bodyPr/>
        <a:lstStyle/>
        <a:p>
          <a:pPr latinLnBrk="1"/>
          <a:endParaRPr lang="ko-KR" altLang="en-US"/>
        </a:p>
      </dgm:t>
    </dgm:pt>
    <dgm:pt modelId="{927FB123-463C-46B8-8EF9-376B3AEB2C1C}">
      <dgm:prSet phldrT="[텍스트]" custT="1"/>
      <dgm:spPr/>
      <dgm:t>
        <a:bodyPr/>
        <a:lstStyle/>
        <a:p>
          <a:pPr latinLnBrk="1"/>
          <a:r>
            <a:rPr lang="en-US" altLang="ko-KR" sz="1800" b="1" dirty="0">
              <a:latin typeface="+mn-lt"/>
            </a:rPr>
            <a:t>Training</a:t>
          </a:r>
          <a:r>
            <a:rPr lang="ko-KR" altLang="en-US" sz="1800" b="1" dirty="0">
              <a:latin typeface="+mn-lt"/>
            </a:rPr>
            <a:t>과 </a:t>
          </a:r>
          <a:r>
            <a:rPr lang="en-US" altLang="ko-KR" sz="1800" b="1" dirty="0">
              <a:latin typeface="+mn-lt"/>
            </a:rPr>
            <a:t>Validation </a:t>
          </a:r>
          <a:r>
            <a:rPr lang="ko-KR" altLang="en-US" sz="1800" b="1" dirty="0">
              <a:latin typeface="+mn-lt"/>
            </a:rPr>
            <a:t>결과를 각각 표 형식으로 작성</a:t>
          </a:r>
        </a:p>
      </dgm:t>
    </dgm:pt>
    <dgm:pt modelId="{F12BC404-1262-4B65-83B8-F37FC810B2C4}" type="parTrans" cxnId="{D7DCC348-C459-41C6-8AAE-BFEB5890C7E5}">
      <dgm:prSet/>
      <dgm:spPr/>
      <dgm:t>
        <a:bodyPr/>
        <a:lstStyle/>
        <a:p>
          <a:pPr latinLnBrk="1"/>
          <a:endParaRPr lang="ko-KR" altLang="en-US"/>
        </a:p>
      </dgm:t>
    </dgm:pt>
    <dgm:pt modelId="{FFDF1C21-C010-4960-A0CC-BCF3342DF70E}" type="sibTrans" cxnId="{D7DCC348-C459-41C6-8AAE-BFEB5890C7E5}">
      <dgm:prSet/>
      <dgm:spPr/>
      <dgm:t>
        <a:bodyPr/>
        <a:lstStyle/>
        <a:p>
          <a:pPr latinLnBrk="1"/>
          <a:endParaRPr lang="ko-KR" altLang="en-US"/>
        </a:p>
      </dgm:t>
    </dgm:pt>
    <dgm:pt modelId="{6D33B3D7-3FFB-46EF-9309-AC1CB66DA10E}" type="pres">
      <dgm:prSet presAssocID="{8A5EBA03-9711-423E-A29D-C0AF2806AB5A}" presName="outerComposite" presStyleCnt="0">
        <dgm:presLayoutVars>
          <dgm:chMax val="5"/>
          <dgm:dir/>
          <dgm:resizeHandles val="exact"/>
        </dgm:presLayoutVars>
      </dgm:prSet>
      <dgm:spPr/>
    </dgm:pt>
    <dgm:pt modelId="{594C4FE2-C457-453E-937C-7A076AE10540}" type="pres">
      <dgm:prSet presAssocID="{8A5EBA03-9711-423E-A29D-C0AF2806AB5A}" presName="dummyMaxCanvas" presStyleCnt="0">
        <dgm:presLayoutVars/>
      </dgm:prSet>
      <dgm:spPr/>
    </dgm:pt>
    <dgm:pt modelId="{4E79C59F-AEBC-49D4-B826-89276E710FC9}" type="pres">
      <dgm:prSet presAssocID="{8A5EBA03-9711-423E-A29D-C0AF2806AB5A}" presName="FourNodes_1" presStyleLbl="node1" presStyleIdx="0" presStyleCnt="4">
        <dgm:presLayoutVars>
          <dgm:bulletEnabled val="1"/>
        </dgm:presLayoutVars>
      </dgm:prSet>
      <dgm:spPr/>
    </dgm:pt>
    <dgm:pt modelId="{365A44B4-4E99-43B6-8567-C234831F5140}" type="pres">
      <dgm:prSet presAssocID="{8A5EBA03-9711-423E-A29D-C0AF2806AB5A}" presName="FourNodes_2" presStyleLbl="node1" presStyleIdx="1" presStyleCnt="4">
        <dgm:presLayoutVars>
          <dgm:bulletEnabled val="1"/>
        </dgm:presLayoutVars>
      </dgm:prSet>
      <dgm:spPr/>
    </dgm:pt>
    <dgm:pt modelId="{B2638E36-7D3D-4B0B-8AA3-0BDC2101A4C7}" type="pres">
      <dgm:prSet presAssocID="{8A5EBA03-9711-423E-A29D-C0AF2806AB5A}" presName="FourNodes_3" presStyleLbl="node1" presStyleIdx="2" presStyleCnt="4">
        <dgm:presLayoutVars>
          <dgm:bulletEnabled val="1"/>
        </dgm:presLayoutVars>
      </dgm:prSet>
      <dgm:spPr/>
    </dgm:pt>
    <dgm:pt modelId="{643C786B-D2AE-42DF-A93B-E7279EA48C30}" type="pres">
      <dgm:prSet presAssocID="{8A5EBA03-9711-423E-A29D-C0AF2806AB5A}" presName="FourNodes_4" presStyleLbl="node1" presStyleIdx="3" presStyleCnt="4">
        <dgm:presLayoutVars>
          <dgm:bulletEnabled val="1"/>
        </dgm:presLayoutVars>
      </dgm:prSet>
      <dgm:spPr/>
    </dgm:pt>
    <dgm:pt modelId="{FA02E75C-D31C-40B1-AD4A-5F58096DB4F2}" type="pres">
      <dgm:prSet presAssocID="{8A5EBA03-9711-423E-A29D-C0AF2806AB5A}" presName="FourConn_1-2" presStyleLbl="fgAccFollowNode1" presStyleIdx="0" presStyleCnt="3">
        <dgm:presLayoutVars>
          <dgm:bulletEnabled val="1"/>
        </dgm:presLayoutVars>
      </dgm:prSet>
      <dgm:spPr/>
    </dgm:pt>
    <dgm:pt modelId="{03A99EFB-0E37-4A4F-BC5E-19C1E03153DB}" type="pres">
      <dgm:prSet presAssocID="{8A5EBA03-9711-423E-A29D-C0AF2806AB5A}" presName="FourConn_2-3" presStyleLbl="fgAccFollowNode1" presStyleIdx="1" presStyleCnt="3">
        <dgm:presLayoutVars>
          <dgm:bulletEnabled val="1"/>
        </dgm:presLayoutVars>
      </dgm:prSet>
      <dgm:spPr/>
    </dgm:pt>
    <dgm:pt modelId="{9233080C-4DAD-430F-9594-3B14AEA0DD47}" type="pres">
      <dgm:prSet presAssocID="{8A5EBA03-9711-423E-A29D-C0AF2806AB5A}" presName="FourConn_3-4" presStyleLbl="fgAccFollowNode1" presStyleIdx="2" presStyleCnt="3">
        <dgm:presLayoutVars>
          <dgm:bulletEnabled val="1"/>
        </dgm:presLayoutVars>
      </dgm:prSet>
      <dgm:spPr/>
    </dgm:pt>
    <dgm:pt modelId="{F20ABF35-FD3C-4297-937A-44AD97917C4E}" type="pres">
      <dgm:prSet presAssocID="{8A5EBA03-9711-423E-A29D-C0AF2806AB5A}" presName="FourNodes_1_text" presStyleLbl="node1" presStyleIdx="3" presStyleCnt="4">
        <dgm:presLayoutVars>
          <dgm:bulletEnabled val="1"/>
        </dgm:presLayoutVars>
      </dgm:prSet>
      <dgm:spPr/>
    </dgm:pt>
    <dgm:pt modelId="{2720FC72-3FF0-4C0B-9D64-9B6A23431EED}" type="pres">
      <dgm:prSet presAssocID="{8A5EBA03-9711-423E-A29D-C0AF2806AB5A}" presName="FourNodes_2_text" presStyleLbl="node1" presStyleIdx="3" presStyleCnt="4">
        <dgm:presLayoutVars>
          <dgm:bulletEnabled val="1"/>
        </dgm:presLayoutVars>
      </dgm:prSet>
      <dgm:spPr/>
    </dgm:pt>
    <dgm:pt modelId="{04134254-3846-4AC1-A806-28F041CBE28B}" type="pres">
      <dgm:prSet presAssocID="{8A5EBA03-9711-423E-A29D-C0AF2806AB5A}" presName="FourNodes_3_text" presStyleLbl="node1" presStyleIdx="3" presStyleCnt="4">
        <dgm:presLayoutVars>
          <dgm:bulletEnabled val="1"/>
        </dgm:presLayoutVars>
      </dgm:prSet>
      <dgm:spPr/>
    </dgm:pt>
    <dgm:pt modelId="{511ED598-56F8-4A7D-BF21-06A950B4DA65}" type="pres">
      <dgm:prSet presAssocID="{8A5EBA03-9711-423E-A29D-C0AF2806AB5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53A5009-59E4-4D7D-9523-E3E4C6030BC8}" type="presOf" srcId="{CEA57E6F-C13E-4574-B1B7-074CF0A61FC4}" destId="{FA02E75C-D31C-40B1-AD4A-5F58096DB4F2}" srcOrd="0" destOrd="0" presId="urn:microsoft.com/office/officeart/2005/8/layout/vProcess5"/>
    <dgm:cxn modelId="{20CF8914-BF98-4364-8E30-2BB21FAE8CC1}" type="presOf" srcId="{DE3E8B7F-38C4-44C3-92F6-D1C7C906B1F9}" destId="{4E79C59F-AEBC-49D4-B826-89276E710FC9}" srcOrd="0" destOrd="0" presId="urn:microsoft.com/office/officeart/2005/8/layout/vProcess5"/>
    <dgm:cxn modelId="{43B17668-9AB5-4520-B76B-56FBF7B45268}" type="presOf" srcId="{6E0B7F75-A2C3-4660-A4DA-9445EFFEB7FD}" destId="{B2638E36-7D3D-4B0B-8AA3-0BDC2101A4C7}" srcOrd="0" destOrd="0" presId="urn:microsoft.com/office/officeart/2005/8/layout/vProcess5"/>
    <dgm:cxn modelId="{D7DCC348-C459-41C6-8AAE-BFEB5890C7E5}" srcId="{8A5EBA03-9711-423E-A29D-C0AF2806AB5A}" destId="{927FB123-463C-46B8-8EF9-376B3AEB2C1C}" srcOrd="3" destOrd="0" parTransId="{F12BC404-1262-4B65-83B8-F37FC810B2C4}" sibTransId="{FFDF1C21-C010-4960-A0CC-BCF3342DF70E}"/>
    <dgm:cxn modelId="{69DAD74B-38FF-419A-B927-009A1192C1EE}" type="presOf" srcId="{1BAFAB1C-A971-4F74-9041-FD32139494A1}" destId="{03A99EFB-0E37-4A4F-BC5E-19C1E03153DB}" srcOrd="0" destOrd="0" presId="urn:microsoft.com/office/officeart/2005/8/layout/vProcess5"/>
    <dgm:cxn modelId="{6A2B467C-B69C-4187-926F-B0EB3733592C}" type="presOf" srcId="{441B6239-8DA4-4449-8D9F-AEDA8F2D3CBB}" destId="{365A44B4-4E99-43B6-8567-C234831F5140}" srcOrd="0" destOrd="0" presId="urn:microsoft.com/office/officeart/2005/8/layout/vProcess5"/>
    <dgm:cxn modelId="{BDD80981-8EC3-4AD6-ABFC-834E5EAB7AFF}" type="presOf" srcId="{927FB123-463C-46B8-8EF9-376B3AEB2C1C}" destId="{511ED598-56F8-4A7D-BF21-06A950B4DA65}" srcOrd="1" destOrd="0" presId="urn:microsoft.com/office/officeart/2005/8/layout/vProcess5"/>
    <dgm:cxn modelId="{E0321A8B-06E5-4553-BA89-C36CCE4E6B29}" srcId="{8A5EBA03-9711-423E-A29D-C0AF2806AB5A}" destId="{6E0B7F75-A2C3-4660-A4DA-9445EFFEB7FD}" srcOrd="2" destOrd="0" parTransId="{E3F234C9-1517-4B35-AF57-6AEEE5E72F8F}" sibTransId="{0B8F423C-DC23-462F-8E47-7FA41FFB1FDA}"/>
    <dgm:cxn modelId="{9BBACE91-1DF1-421C-8C6A-C79533C70A65}" type="presOf" srcId="{DE3E8B7F-38C4-44C3-92F6-D1C7C906B1F9}" destId="{F20ABF35-FD3C-4297-937A-44AD97917C4E}" srcOrd="1" destOrd="0" presId="urn:microsoft.com/office/officeart/2005/8/layout/vProcess5"/>
    <dgm:cxn modelId="{EF1228A5-9ECD-4A4E-A59B-61E443996CCD}" srcId="{8A5EBA03-9711-423E-A29D-C0AF2806AB5A}" destId="{441B6239-8DA4-4449-8D9F-AEDA8F2D3CBB}" srcOrd="1" destOrd="0" parTransId="{630F916A-1915-4AE9-A8E1-3012C8A5A78F}" sibTransId="{1BAFAB1C-A971-4F74-9041-FD32139494A1}"/>
    <dgm:cxn modelId="{BEF0BCAA-2261-475F-AA1C-7B8C032B8C68}" type="presOf" srcId="{927FB123-463C-46B8-8EF9-376B3AEB2C1C}" destId="{643C786B-D2AE-42DF-A93B-E7279EA48C30}" srcOrd="0" destOrd="0" presId="urn:microsoft.com/office/officeart/2005/8/layout/vProcess5"/>
    <dgm:cxn modelId="{078487AF-795C-479F-85C5-3533E98C0165}" type="presOf" srcId="{6E0B7F75-A2C3-4660-A4DA-9445EFFEB7FD}" destId="{04134254-3846-4AC1-A806-28F041CBE28B}" srcOrd="1" destOrd="0" presId="urn:microsoft.com/office/officeart/2005/8/layout/vProcess5"/>
    <dgm:cxn modelId="{1DFDA5DD-93B5-4D0B-9C59-14379A8750B7}" type="presOf" srcId="{8A5EBA03-9711-423E-A29D-C0AF2806AB5A}" destId="{6D33B3D7-3FFB-46EF-9309-AC1CB66DA10E}" srcOrd="0" destOrd="0" presId="urn:microsoft.com/office/officeart/2005/8/layout/vProcess5"/>
    <dgm:cxn modelId="{54C629DF-2989-45A9-B12F-C0054DB7E8E0}" type="presOf" srcId="{441B6239-8DA4-4449-8D9F-AEDA8F2D3CBB}" destId="{2720FC72-3FF0-4C0B-9D64-9B6A23431EED}" srcOrd="1" destOrd="0" presId="urn:microsoft.com/office/officeart/2005/8/layout/vProcess5"/>
    <dgm:cxn modelId="{F6751CEC-679F-4CDA-8833-C5A975E30DE9}" srcId="{8A5EBA03-9711-423E-A29D-C0AF2806AB5A}" destId="{DE3E8B7F-38C4-44C3-92F6-D1C7C906B1F9}" srcOrd="0" destOrd="0" parTransId="{7BCF3C5D-2026-457F-BDB6-ABD111AE7DB8}" sibTransId="{CEA57E6F-C13E-4574-B1B7-074CF0A61FC4}"/>
    <dgm:cxn modelId="{B21F3AFA-3C19-4C96-A7B8-9BC2341D7161}" type="presOf" srcId="{0B8F423C-DC23-462F-8E47-7FA41FFB1FDA}" destId="{9233080C-4DAD-430F-9594-3B14AEA0DD47}" srcOrd="0" destOrd="0" presId="urn:microsoft.com/office/officeart/2005/8/layout/vProcess5"/>
    <dgm:cxn modelId="{332170C7-6027-4D0A-B647-A726D9C2CB32}" type="presParOf" srcId="{6D33B3D7-3FFB-46EF-9309-AC1CB66DA10E}" destId="{594C4FE2-C457-453E-937C-7A076AE10540}" srcOrd="0" destOrd="0" presId="urn:microsoft.com/office/officeart/2005/8/layout/vProcess5"/>
    <dgm:cxn modelId="{7A457D71-A424-4C94-9952-53B464FFC51E}" type="presParOf" srcId="{6D33B3D7-3FFB-46EF-9309-AC1CB66DA10E}" destId="{4E79C59F-AEBC-49D4-B826-89276E710FC9}" srcOrd="1" destOrd="0" presId="urn:microsoft.com/office/officeart/2005/8/layout/vProcess5"/>
    <dgm:cxn modelId="{7F8CEB8B-70E5-4D9B-A020-9C8308ED1033}" type="presParOf" srcId="{6D33B3D7-3FFB-46EF-9309-AC1CB66DA10E}" destId="{365A44B4-4E99-43B6-8567-C234831F5140}" srcOrd="2" destOrd="0" presId="urn:microsoft.com/office/officeart/2005/8/layout/vProcess5"/>
    <dgm:cxn modelId="{02FF84E7-4305-4E0C-90E3-EE247B862B03}" type="presParOf" srcId="{6D33B3D7-3FFB-46EF-9309-AC1CB66DA10E}" destId="{B2638E36-7D3D-4B0B-8AA3-0BDC2101A4C7}" srcOrd="3" destOrd="0" presId="urn:microsoft.com/office/officeart/2005/8/layout/vProcess5"/>
    <dgm:cxn modelId="{16A4F01F-60B9-49C9-8EB3-AA027AF00504}" type="presParOf" srcId="{6D33B3D7-3FFB-46EF-9309-AC1CB66DA10E}" destId="{643C786B-D2AE-42DF-A93B-E7279EA48C30}" srcOrd="4" destOrd="0" presId="urn:microsoft.com/office/officeart/2005/8/layout/vProcess5"/>
    <dgm:cxn modelId="{4A1D98AF-4EF9-4B15-AAAE-757FA3C970F6}" type="presParOf" srcId="{6D33B3D7-3FFB-46EF-9309-AC1CB66DA10E}" destId="{FA02E75C-D31C-40B1-AD4A-5F58096DB4F2}" srcOrd="5" destOrd="0" presId="urn:microsoft.com/office/officeart/2005/8/layout/vProcess5"/>
    <dgm:cxn modelId="{7AEEA8A2-6106-44A6-A866-F4DF7E8A1565}" type="presParOf" srcId="{6D33B3D7-3FFB-46EF-9309-AC1CB66DA10E}" destId="{03A99EFB-0E37-4A4F-BC5E-19C1E03153DB}" srcOrd="6" destOrd="0" presId="urn:microsoft.com/office/officeart/2005/8/layout/vProcess5"/>
    <dgm:cxn modelId="{52F876C4-21FD-40BB-A2DA-85871E6B9726}" type="presParOf" srcId="{6D33B3D7-3FFB-46EF-9309-AC1CB66DA10E}" destId="{9233080C-4DAD-430F-9594-3B14AEA0DD47}" srcOrd="7" destOrd="0" presId="urn:microsoft.com/office/officeart/2005/8/layout/vProcess5"/>
    <dgm:cxn modelId="{87B5A40F-CB4A-4C1D-9BFC-30C3841F2563}" type="presParOf" srcId="{6D33B3D7-3FFB-46EF-9309-AC1CB66DA10E}" destId="{F20ABF35-FD3C-4297-937A-44AD97917C4E}" srcOrd="8" destOrd="0" presId="urn:microsoft.com/office/officeart/2005/8/layout/vProcess5"/>
    <dgm:cxn modelId="{D4CAE4B3-C29F-4C5B-8CDF-3F4A1EDEB905}" type="presParOf" srcId="{6D33B3D7-3FFB-46EF-9309-AC1CB66DA10E}" destId="{2720FC72-3FF0-4C0B-9D64-9B6A23431EED}" srcOrd="9" destOrd="0" presId="urn:microsoft.com/office/officeart/2005/8/layout/vProcess5"/>
    <dgm:cxn modelId="{5DC81D13-9A1F-4BE8-BEC2-71D058B2D1AF}" type="presParOf" srcId="{6D33B3D7-3FFB-46EF-9309-AC1CB66DA10E}" destId="{04134254-3846-4AC1-A806-28F041CBE28B}" srcOrd="10" destOrd="0" presId="urn:microsoft.com/office/officeart/2005/8/layout/vProcess5"/>
    <dgm:cxn modelId="{C4775125-22FF-47EE-AF2D-62DE0932C3F8}" type="presParOf" srcId="{6D33B3D7-3FFB-46EF-9309-AC1CB66DA10E}" destId="{511ED598-56F8-4A7D-BF21-06A950B4DA6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5EBA03-9711-423E-A29D-C0AF2806AB5A}" type="doc">
      <dgm:prSet loTypeId="urn:microsoft.com/office/officeart/2005/8/layout/vProcess5" loCatId="process" qsTypeId="urn:microsoft.com/office/officeart/2005/8/quickstyle/3d1" qsCatId="3D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DE3E8B7F-38C4-44C3-92F6-D1C7C906B1F9}">
      <dgm:prSet phldrT="[텍스트]" custT="1"/>
      <dgm:spPr/>
      <dgm:t>
        <a:bodyPr/>
        <a:lstStyle/>
        <a:p>
          <a:pPr latinLnBrk="1"/>
          <a:r>
            <a:rPr lang="en-US" altLang="ko-KR" sz="1800" b="1" dirty="0"/>
            <a:t>YoloV5</a:t>
          </a:r>
          <a:r>
            <a:rPr lang="ko-KR" altLang="en-US" sz="1800" b="1" dirty="0"/>
            <a:t>를 사용하여 사람 객체 추출</a:t>
          </a:r>
          <a:endParaRPr lang="ko-KR" altLang="en-US" sz="1800" b="1" dirty="0">
            <a:latin typeface="+mn-lt"/>
          </a:endParaRPr>
        </a:p>
      </dgm:t>
    </dgm:pt>
    <dgm:pt modelId="{7BCF3C5D-2026-457F-BDB6-ABD111AE7DB8}" type="parTrans" cxnId="{F6751CEC-679F-4CDA-8833-C5A975E30DE9}">
      <dgm:prSet/>
      <dgm:spPr/>
      <dgm:t>
        <a:bodyPr/>
        <a:lstStyle/>
        <a:p>
          <a:pPr latinLnBrk="1"/>
          <a:endParaRPr lang="ko-KR" altLang="en-US"/>
        </a:p>
      </dgm:t>
    </dgm:pt>
    <dgm:pt modelId="{CEA57E6F-C13E-4574-B1B7-074CF0A61FC4}" type="sibTrans" cxnId="{F6751CEC-679F-4CDA-8833-C5A975E30DE9}">
      <dgm:prSet/>
      <dgm:spPr/>
      <dgm:t>
        <a:bodyPr/>
        <a:lstStyle/>
        <a:p>
          <a:pPr latinLnBrk="1"/>
          <a:endParaRPr lang="ko-KR" altLang="en-US"/>
        </a:p>
      </dgm:t>
    </dgm:pt>
    <dgm:pt modelId="{84D577BD-75AE-47C9-905F-FDB54365ABF9}">
      <dgm:prSet custT="1"/>
      <dgm:spPr/>
      <dgm:t>
        <a:bodyPr/>
        <a:lstStyle/>
        <a:p>
          <a:pPr latinLnBrk="1"/>
          <a:r>
            <a:rPr lang="ko-KR" altLang="en-US" sz="1800" b="1" dirty="0">
              <a:latin typeface="+mn-lt"/>
            </a:rPr>
            <a:t>전처리된 이미지를 성별</a:t>
          </a:r>
          <a:r>
            <a:rPr lang="en-US" altLang="en-US" sz="1800" b="1" dirty="0">
              <a:latin typeface="+mn-lt"/>
            </a:rPr>
            <a:t>_</a:t>
          </a:r>
          <a:r>
            <a:rPr lang="ko-KR" altLang="en-US" sz="1800" b="1" dirty="0">
              <a:latin typeface="+mn-lt"/>
            </a:rPr>
            <a:t>스타일로 폴더 분류</a:t>
          </a:r>
        </a:p>
      </dgm:t>
    </dgm:pt>
    <dgm:pt modelId="{38E88C5D-6AFC-4B42-B692-C5CA637813CB}" type="parTrans" cxnId="{75695407-EC40-4C36-B1FC-88370F40C40E}">
      <dgm:prSet/>
      <dgm:spPr/>
      <dgm:t>
        <a:bodyPr/>
        <a:lstStyle/>
        <a:p>
          <a:pPr latinLnBrk="1"/>
          <a:endParaRPr lang="ko-KR" altLang="en-US"/>
        </a:p>
      </dgm:t>
    </dgm:pt>
    <dgm:pt modelId="{C8B5DE61-CE33-4B01-9D72-AB8277AACFAE}" type="sibTrans" cxnId="{75695407-EC40-4C36-B1FC-88370F40C40E}">
      <dgm:prSet/>
      <dgm:spPr/>
      <dgm:t>
        <a:bodyPr/>
        <a:lstStyle/>
        <a:p>
          <a:pPr latinLnBrk="1"/>
          <a:endParaRPr lang="ko-KR" altLang="en-US"/>
        </a:p>
      </dgm:t>
    </dgm:pt>
    <dgm:pt modelId="{6E0B7F75-A2C3-4660-A4DA-9445EFFEB7FD}">
      <dgm:prSet phldrT="[텍스트]" custT="1"/>
      <dgm:spPr/>
      <dgm:t>
        <a:bodyPr/>
        <a:lstStyle/>
        <a:p>
          <a:pPr latinLnBrk="1"/>
          <a:r>
            <a:rPr lang="en-US" altLang="ko-KR" sz="1800" b="1" dirty="0"/>
            <a:t>YoloV5</a:t>
          </a:r>
          <a:r>
            <a:rPr lang="ko-KR" altLang="en-US" sz="1800" b="1" dirty="0"/>
            <a:t>가 사람 객체로 인식하지 못한 이미지는 </a:t>
          </a:r>
          <a:r>
            <a:rPr lang="en-US" altLang="ko-KR" sz="1800" b="1" dirty="0"/>
            <a:t>YoloV5 </a:t>
          </a:r>
          <a:r>
            <a:rPr lang="ko-KR" altLang="en-US" sz="1800" b="1" dirty="0"/>
            <a:t>사용 없이 </a:t>
          </a:r>
          <a:r>
            <a:rPr lang="en-US" altLang="ko-KR" sz="1800" b="1" dirty="0" err="1"/>
            <a:t>Lanczos</a:t>
          </a:r>
          <a:r>
            <a:rPr lang="ko-KR" altLang="en-US" sz="1800" b="1" dirty="0"/>
            <a:t>로 해상도만 유지하여 </a:t>
          </a:r>
          <a:r>
            <a:rPr lang="en-US" altLang="ko-KR" sz="1800" b="1" dirty="0"/>
            <a:t>224*224 </a:t>
          </a:r>
          <a:r>
            <a:rPr lang="ko-KR" altLang="en-US" sz="1800" b="1" dirty="0"/>
            <a:t>사이즈로 </a:t>
          </a:r>
          <a:r>
            <a:rPr lang="en-US" altLang="ko-KR" sz="1800" b="1" dirty="0"/>
            <a:t>Resize</a:t>
          </a:r>
          <a:endParaRPr lang="ko-KR" altLang="en-US" sz="1800" b="1" dirty="0">
            <a:latin typeface="+mn-lt"/>
          </a:endParaRPr>
        </a:p>
      </dgm:t>
    </dgm:pt>
    <dgm:pt modelId="{0B8F423C-DC23-462F-8E47-7FA41FFB1FDA}" type="sibTrans" cxnId="{E0321A8B-06E5-4553-BA89-C36CCE4E6B29}">
      <dgm:prSet/>
      <dgm:spPr/>
      <dgm:t>
        <a:bodyPr/>
        <a:lstStyle/>
        <a:p>
          <a:pPr latinLnBrk="1"/>
          <a:endParaRPr lang="ko-KR" altLang="en-US"/>
        </a:p>
      </dgm:t>
    </dgm:pt>
    <dgm:pt modelId="{E3F234C9-1517-4B35-AF57-6AEEE5E72F8F}" type="parTrans" cxnId="{E0321A8B-06E5-4553-BA89-C36CCE4E6B29}">
      <dgm:prSet/>
      <dgm:spPr/>
      <dgm:t>
        <a:bodyPr/>
        <a:lstStyle/>
        <a:p>
          <a:pPr latinLnBrk="1"/>
          <a:endParaRPr lang="ko-KR" altLang="en-US"/>
        </a:p>
      </dgm:t>
    </dgm:pt>
    <dgm:pt modelId="{441B6239-8DA4-4449-8D9F-AEDA8F2D3CBB}">
      <dgm:prSet phldrT="[텍스트]" custT="1"/>
      <dgm:spPr/>
      <dgm:t>
        <a:bodyPr/>
        <a:lstStyle/>
        <a:p>
          <a:pPr latinLnBrk="1"/>
          <a:r>
            <a:rPr lang="ko-KR" altLang="en-US" sz="1800" b="1" dirty="0"/>
            <a:t>추출한 이미지를 </a:t>
          </a:r>
          <a:r>
            <a:rPr lang="en-US" altLang="ko-KR" sz="1800" b="1" dirty="0" err="1"/>
            <a:t>Lanczos</a:t>
          </a:r>
          <a:r>
            <a:rPr lang="ko-KR" altLang="en-US" sz="1800" b="1" dirty="0"/>
            <a:t>를 사용하여 해상도를 유지하면서 </a:t>
          </a:r>
          <a:r>
            <a:rPr lang="en-US" altLang="ko-KR" sz="1800" b="1" dirty="0"/>
            <a:t>224*224 </a:t>
          </a:r>
          <a:r>
            <a:rPr lang="ko-KR" altLang="en-US" sz="1800" b="1" dirty="0"/>
            <a:t>사이즈로 </a:t>
          </a:r>
          <a:r>
            <a:rPr lang="en-US" altLang="ko-KR" sz="1800" b="1" dirty="0"/>
            <a:t>Resize</a:t>
          </a:r>
          <a:endParaRPr lang="ko-KR" altLang="en-US" sz="1800" b="1" dirty="0">
            <a:latin typeface="+mn-lt"/>
          </a:endParaRPr>
        </a:p>
      </dgm:t>
    </dgm:pt>
    <dgm:pt modelId="{1BAFAB1C-A971-4F74-9041-FD32139494A1}" type="sibTrans" cxnId="{EF1228A5-9ECD-4A4E-A59B-61E443996CCD}">
      <dgm:prSet/>
      <dgm:spPr/>
      <dgm:t>
        <a:bodyPr/>
        <a:lstStyle/>
        <a:p>
          <a:pPr latinLnBrk="1"/>
          <a:endParaRPr lang="ko-KR" altLang="en-US"/>
        </a:p>
      </dgm:t>
    </dgm:pt>
    <dgm:pt modelId="{630F916A-1915-4AE9-A8E1-3012C8A5A78F}" type="parTrans" cxnId="{EF1228A5-9ECD-4A4E-A59B-61E443996CCD}">
      <dgm:prSet/>
      <dgm:spPr/>
      <dgm:t>
        <a:bodyPr/>
        <a:lstStyle/>
        <a:p>
          <a:pPr latinLnBrk="1"/>
          <a:endParaRPr lang="ko-KR" altLang="en-US"/>
        </a:p>
      </dgm:t>
    </dgm:pt>
    <dgm:pt modelId="{6D33B3D7-3FFB-46EF-9309-AC1CB66DA10E}" type="pres">
      <dgm:prSet presAssocID="{8A5EBA03-9711-423E-A29D-C0AF2806AB5A}" presName="outerComposite" presStyleCnt="0">
        <dgm:presLayoutVars>
          <dgm:chMax val="5"/>
          <dgm:dir/>
          <dgm:resizeHandles val="exact"/>
        </dgm:presLayoutVars>
      </dgm:prSet>
      <dgm:spPr/>
    </dgm:pt>
    <dgm:pt modelId="{594C4FE2-C457-453E-937C-7A076AE10540}" type="pres">
      <dgm:prSet presAssocID="{8A5EBA03-9711-423E-A29D-C0AF2806AB5A}" presName="dummyMaxCanvas" presStyleCnt="0">
        <dgm:presLayoutVars/>
      </dgm:prSet>
      <dgm:spPr/>
    </dgm:pt>
    <dgm:pt modelId="{F0D24BAC-0E6C-439D-AC9E-9F8C7EA59A5D}" type="pres">
      <dgm:prSet presAssocID="{8A5EBA03-9711-423E-A29D-C0AF2806AB5A}" presName="FourNodes_1" presStyleLbl="node1" presStyleIdx="0" presStyleCnt="4">
        <dgm:presLayoutVars>
          <dgm:bulletEnabled val="1"/>
        </dgm:presLayoutVars>
      </dgm:prSet>
      <dgm:spPr/>
    </dgm:pt>
    <dgm:pt modelId="{BD3468AE-23FC-48B1-9346-84CD5C184379}" type="pres">
      <dgm:prSet presAssocID="{8A5EBA03-9711-423E-A29D-C0AF2806AB5A}" presName="FourNodes_2" presStyleLbl="node1" presStyleIdx="1" presStyleCnt="4">
        <dgm:presLayoutVars>
          <dgm:bulletEnabled val="1"/>
        </dgm:presLayoutVars>
      </dgm:prSet>
      <dgm:spPr/>
    </dgm:pt>
    <dgm:pt modelId="{EF852588-D0D7-4C52-B82E-2417796CD8F3}" type="pres">
      <dgm:prSet presAssocID="{8A5EBA03-9711-423E-A29D-C0AF2806AB5A}" presName="FourNodes_3" presStyleLbl="node1" presStyleIdx="2" presStyleCnt="4">
        <dgm:presLayoutVars>
          <dgm:bulletEnabled val="1"/>
        </dgm:presLayoutVars>
      </dgm:prSet>
      <dgm:spPr/>
    </dgm:pt>
    <dgm:pt modelId="{33B4D797-2854-4172-893A-BBD4803D64BA}" type="pres">
      <dgm:prSet presAssocID="{8A5EBA03-9711-423E-A29D-C0AF2806AB5A}" presName="FourNodes_4" presStyleLbl="node1" presStyleIdx="3" presStyleCnt="4">
        <dgm:presLayoutVars>
          <dgm:bulletEnabled val="1"/>
        </dgm:presLayoutVars>
      </dgm:prSet>
      <dgm:spPr/>
    </dgm:pt>
    <dgm:pt modelId="{56AE3D81-0FF0-4B61-9153-B537161980BD}" type="pres">
      <dgm:prSet presAssocID="{8A5EBA03-9711-423E-A29D-C0AF2806AB5A}" presName="FourConn_1-2" presStyleLbl="fgAccFollowNode1" presStyleIdx="0" presStyleCnt="3">
        <dgm:presLayoutVars>
          <dgm:bulletEnabled val="1"/>
        </dgm:presLayoutVars>
      </dgm:prSet>
      <dgm:spPr/>
    </dgm:pt>
    <dgm:pt modelId="{1D8A470C-7C9C-429A-96CA-297C23BE8C1D}" type="pres">
      <dgm:prSet presAssocID="{8A5EBA03-9711-423E-A29D-C0AF2806AB5A}" presName="FourConn_2-3" presStyleLbl="fgAccFollowNode1" presStyleIdx="1" presStyleCnt="3">
        <dgm:presLayoutVars>
          <dgm:bulletEnabled val="1"/>
        </dgm:presLayoutVars>
      </dgm:prSet>
      <dgm:spPr/>
    </dgm:pt>
    <dgm:pt modelId="{1A47A5EC-1A6F-455B-82BF-3FA8BEE475C6}" type="pres">
      <dgm:prSet presAssocID="{8A5EBA03-9711-423E-A29D-C0AF2806AB5A}" presName="FourConn_3-4" presStyleLbl="fgAccFollowNode1" presStyleIdx="2" presStyleCnt="3">
        <dgm:presLayoutVars>
          <dgm:bulletEnabled val="1"/>
        </dgm:presLayoutVars>
      </dgm:prSet>
      <dgm:spPr/>
    </dgm:pt>
    <dgm:pt modelId="{395FD52B-A5CD-4243-B9F3-BE2FDDF962E7}" type="pres">
      <dgm:prSet presAssocID="{8A5EBA03-9711-423E-A29D-C0AF2806AB5A}" presName="FourNodes_1_text" presStyleLbl="node1" presStyleIdx="3" presStyleCnt="4">
        <dgm:presLayoutVars>
          <dgm:bulletEnabled val="1"/>
        </dgm:presLayoutVars>
      </dgm:prSet>
      <dgm:spPr/>
    </dgm:pt>
    <dgm:pt modelId="{2F744CBB-764F-4324-B5EC-7C231BB8C1A0}" type="pres">
      <dgm:prSet presAssocID="{8A5EBA03-9711-423E-A29D-C0AF2806AB5A}" presName="FourNodes_2_text" presStyleLbl="node1" presStyleIdx="3" presStyleCnt="4">
        <dgm:presLayoutVars>
          <dgm:bulletEnabled val="1"/>
        </dgm:presLayoutVars>
      </dgm:prSet>
      <dgm:spPr/>
    </dgm:pt>
    <dgm:pt modelId="{DAD58499-EF73-4B55-A017-D26E39B02470}" type="pres">
      <dgm:prSet presAssocID="{8A5EBA03-9711-423E-A29D-C0AF2806AB5A}" presName="FourNodes_3_text" presStyleLbl="node1" presStyleIdx="3" presStyleCnt="4">
        <dgm:presLayoutVars>
          <dgm:bulletEnabled val="1"/>
        </dgm:presLayoutVars>
      </dgm:prSet>
      <dgm:spPr/>
    </dgm:pt>
    <dgm:pt modelId="{55F559FE-DC99-44E1-B898-7DFAD2A14FAE}" type="pres">
      <dgm:prSet presAssocID="{8A5EBA03-9711-423E-A29D-C0AF2806AB5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5695407-EC40-4C36-B1FC-88370F40C40E}" srcId="{8A5EBA03-9711-423E-A29D-C0AF2806AB5A}" destId="{84D577BD-75AE-47C9-905F-FDB54365ABF9}" srcOrd="3" destOrd="0" parTransId="{38E88C5D-6AFC-4B42-B692-C5CA637813CB}" sibTransId="{C8B5DE61-CE33-4B01-9D72-AB8277AACFAE}"/>
    <dgm:cxn modelId="{F34B1221-0E83-4582-B47E-39D1151A6882}" type="presOf" srcId="{6E0B7F75-A2C3-4660-A4DA-9445EFFEB7FD}" destId="{EF852588-D0D7-4C52-B82E-2417796CD8F3}" srcOrd="0" destOrd="0" presId="urn:microsoft.com/office/officeart/2005/8/layout/vProcess5"/>
    <dgm:cxn modelId="{D7B75A31-BC61-4FA0-82C9-47F8C7C06B8B}" type="presOf" srcId="{6E0B7F75-A2C3-4660-A4DA-9445EFFEB7FD}" destId="{DAD58499-EF73-4B55-A017-D26E39B02470}" srcOrd="1" destOrd="0" presId="urn:microsoft.com/office/officeart/2005/8/layout/vProcess5"/>
    <dgm:cxn modelId="{AE9A9231-9521-483C-A7A7-F6A95E305AF4}" type="presOf" srcId="{1BAFAB1C-A971-4F74-9041-FD32139494A1}" destId="{1D8A470C-7C9C-429A-96CA-297C23BE8C1D}" srcOrd="0" destOrd="0" presId="urn:microsoft.com/office/officeart/2005/8/layout/vProcess5"/>
    <dgm:cxn modelId="{5E739F3D-DF03-48B1-AF86-CE0AE12E1CAD}" type="presOf" srcId="{441B6239-8DA4-4449-8D9F-AEDA8F2D3CBB}" destId="{2F744CBB-764F-4324-B5EC-7C231BB8C1A0}" srcOrd="1" destOrd="0" presId="urn:microsoft.com/office/officeart/2005/8/layout/vProcess5"/>
    <dgm:cxn modelId="{1C01EC5C-1D20-4288-97ED-7E8E29F19F00}" type="presOf" srcId="{DE3E8B7F-38C4-44C3-92F6-D1C7C906B1F9}" destId="{395FD52B-A5CD-4243-B9F3-BE2FDDF962E7}" srcOrd="1" destOrd="0" presId="urn:microsoft.com/office/officeart/2005/8/layout/vProcess5"/>
    <dgm:cxn modelId="{F149B14A-2A45-467E-B2E1-66B576D91B82}" type="presOf" srcId="{0B8F423C-DC23-462F-8E47-7FA41FFB1FDA}" destId="{1A47A5EC-1A6F-455B-82BF-3FA8BEE475C6}" srcOrd="0" destOrd="0" presId="urn:microsoft.com/office/officeart/2005/8/layout/vProcess5"/>
    <dgm:cxn modelId="{0196B681-631D-46B9-9315-03737D38568B}" type="presOf" srcId="{84D577BD-75AE-47C9-905F-FDB54365ABF9}" destId="{33B4D797-2854-4172-893A-BBD4803D64BA}" srcOrd="0" destOrd="0" presId="urn:microsoft.com/office/officeart/2005/8/layout/vProcess5"/>
    <dgm:cxn modelId="{E0321A8B-06E5-4553-BA89-C36CCE4E6B29}" srcId="{8A5EBA03-9711-423E-A29D-C0AF2806AB5A}" destId="{6E0B7F75-A2C3-4660-A4DA-9445EFFEB7FD}" srcOrd="2" destOrd="0" parTransId="{E3F234C9-1517-4B35-AF57-6AEEE5E72F8F}" sibTransId="{0B8F423C-DC23-462F-8E47-7FA41FFB1FDA}"/>
    <dgm:cxn modelId="{2B1970A1-E0D2-463C-A337-991D54316C42}" type="presOf" srcId="{441B6239-8DA4-4449-8D9F-AEDA8F2D3CBB}" destId="{BD3468AE-23FC-48B1-9346-84CD5C184379}" srcOrd="0" destOrd="0" presId="urn:microsoft.com/office/officeart/2005/8/layout/vProcess5"/>
    <dgm:cxn modelId="{0C6E7BA2-5EDC-4AAC-B406-B05723ABC187}" type="presOf" srcId="{84D577BD-75AE-47C9-905F-FDB54365ABF9}" destId="{55F559FE-DC99-44E1-B898-7DFAD2A14FAE}" srcOrd="1" destOrd="0" presId="urn:microsoft.com/office/officeart/2005/8/layout/vProcess5"/>
    <dgm:cxn modelId="{EF1228A5-9ECD-4A4E-A59B-61E443996CCD}" srcId="{8A5EBA03-9711-423E-A29D-C0AF2806AB5A}" destId="{441B6239-8DA4-4449-8D9F-AEDA8F2D3CBB}" srcOrd="1" destOrd="0" parTransId="{630F916A-1915-4AE9-A8E1-3012C8A5A78F}" sibTransId="{1BAFAB1C-A971-4F74-9041-FD32139494A1}"/>
    <dgm:cxn modelId="{1DFDA5DD-93B5-4D0B-9C59-14379A8750B7}" type="presOf" srcId="{8A5EBA03-9711-423E-A29D-C0AF2806AB5A}" destId="{6D33B3D7-3FFB-46EF-9309-AC1CB66DA10E}" srcOrd="0" destOrd="0" presId="urn:microsoft.com/office/officeart/2005/8/layout/vProcess5"/>
    <dgm:cxn modelId="{F6751CEC-679F-4CDA-8833-C5A975E30DE9}" srcId="{8A5EBA03-9711-423E-A29D-C0AF2806AB5A}" destId="{DE3E8B7F-38C4-44C3-92F6-D1C7C906B1F9}" srcOrd="0" destOrd="0" parTransId="{7BCF3C5D-2026-457F-BDB6-ABD111AE7DB8}" sibTransId="{CEA57E6F-C13E-4574-B1B7-074CF0A61FC4}"/>
    <dgm:cxn modelId="{70AF62F5-A0DE-4B26-9AD6-ECC34332D8D7}" type="presOf" srcId="{DE3E8B7F-38C4-44C3-92F6-D1C7C906B1F9}" destId="{F0D24BAC-0E6C-439D-AC9E-9F8C7EA59A5D}" srcOrd="0" destOrd="0" presId="urn:microsoft.com/office/officeart/2005/8/layout/vProcess5"/>
    <dgm:cxn modelId="{CFC748FE-5069-4E36-B446-2FE00B509E36}" type="presOf" srcId="{CEA57E6F-C13E-4574-B1B7-074CF0A61FC4}" destId="{56AE3D81-0FF0-4B61-9153-B537161980BD}" srcOrd="0" destOrd="0" presId="urn:microsoft.com/office/officeart/2005/8/layout/vProcess5"/>
    <dgm:cxn modelId="{332170C7-6027-4D0A-B647-A726D9C2CB32}" type="presParOf" srcId="{6D33B3D7-3FFB-46EF-9309-AC1CB66DA10E}" destId="{594C4FE2-C457-453E-937C-7A076AE10540}" srcOrd="0" destOrd="0" presId="urn:microsoft.com/office/officeart/2005/8/layout/vProcess5"/>
    <dgm:cxn modelId="{BAEA7E50-53D9-4033-9337-854DCB0DE886}" type="presParOf" srcId="{6D33B3D7-3FFB-46EF-9309-AC1CB66DA10E}" destId="{F0D24BAC-0E6C-439D-AC9E-9F8C7EA59A5D}" srcOrd="1" destOrd="0" presId="urn:microsoft.com/office/officeart/2005/8/layout/vProcess5"/>
    <dgm:cxn modelId="{D82FBF3C-1AB4-475C-B2D0-871093D4A619}" type="presParOf" srcId="{6D33B3D7-3FFB-46EF-9309-AC1CB66DA10E}" destId="{BD3468AE-23FC-48B1-9346-84CD5C184379}" srcOrd="2" destOrd="0" presId="urn:microsoft.com/office/officeart/2005/8/layout/vProcess5"/>
    <dgm:cxn modelId="{5C93E649-FF9E-4869-8B05-1BB791985AA0}" type="presParOf" srcId="{6D33B3D7-3FFB-46EF-9309-AC1CB66DA10E}" destId="{EF852588-D0D7-4C52-B82E-2417796CD8F3}" srcOrd="3" destOrd="0" presId="urn:microsoft.com/office/officeart/2005/8/layout/vProcess5"/>
    <dgm:cxn modelId="{89F6EBB3-5B7E-4B21-AC40-7029087531B7}" type="presParOf" srcId="{6D33B3D7-3FFB-46EF-9309-AC1CB66DA10E}" destId="{33B4D797-2854-4172-893A-BBD4803D64BA}" srcOrd="4" destOrd="0" presId="urn:microsoft.com/office/officeart/2005/8/layout/vProcess5"/>
    <dgm:cxn modelId="{16E8C25E-BF7F-48E6-BAB2-6F87A3B57C05}" type="presParOf" srcId="{6D33B3D7-3FFB-46EF-9309-AC1CB66DA10E}" destId="{56AE3D81-0FF0-4B61-9153-B537161980BD}" srcOrd="5" destOrd="0" presId="urn:microsoft.com/office/officeart/2005/8/layout/vProcess5"/>
    <dgm:cxn modelId="{07A411B8-7E55-44D1-A308-7A9770C56FCB}" type="presParOf" srcId="{6D33B3D7-3FFB-46EF-9309-AC1CB66DA10E}" destId="{1D8A470C-7C9C-429A-96CA-297C23BE8C1D}" srcOrd="6" destOrd="0" presId="urn:microsoft.com/office/officeart/2005/8/layout/vProcess5"/>
    <dgm:cxn modelId="{FAEEEFFA-5FAB-425F-8DA6-26341FA8B5E8}" type="presParOf" srcId="{6D33B3D7-3FFB-46EF-9309-AC1CB66DA10E}" destId="{1A47A5EC-1A6F-455B-82BF-3FA8BEE475C6}" srcOrd="7" destOrd="0" presId="urn:microsoft.com/office/officeart/2005/8/layout/vProcess5"/>
    <dgm:cxn modelId="{44BEB8F3-5F70-42AD-8BDC-5F4E3C9991BD}" type="presParOf" srcId="{6D33B3D7-3FFB-46EF-9309-AC1CB66DA10E}" destId="{395FD52B-A5CD-4243-B9F3-BE2FDDF962E7}" srcOrd="8" destOrd="0" presId="urn:microsoft.com/office/officeart/2005/8/layout/vProcess5"/>
    <dgm:cxn modelId="{6188A4EC-87DA-4738-AF47-BDCE35DF9C92}" type="presParOf" srcId="{6D33B3D7-3FFB-46EF-9309-AC1CB66DA10E}" destId="{2F744CBB-764F-4324-B5EC-7C231BB8C1A0}" srcOrd="9" destOrd="0" presId="urn:microsoft.com/office/officeart/2005/8/layout/vProcess5"/>
    <dgm:cxn modelId="{809528B3-4FBE-4285-B467-15D6AF7BF7F1}" type="presParOf" srcId="{6D33B3D7-3FFB-46EF-9309-AC1CB66DA10E}" destId="{DAD58499-EF73-4B55-A017-D26E39B02470}" srcOrd="10" destOrd="0" presId="urn:microsoft.com/office/officeart/2005/8/layout/vProcess5"/>
    <dgm:cxn modelId="{6F5F5269-6F79-4B03-AC6A-89CD32D7C4DF}" type="presParOf" srcId="{6D33B3D7-3FFB-46EF-9309-AC1CB66DA10E}" destId="{55F559FE-DC99-44E1-B898-7DFAD2A14FA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5EBA03-9711-423E-A29D-C0AF2806AB5A}" type="doc">
      <dgm:prSet loTypeId="urn:microsoft.com/office/officeart/2005/8/layout/vProcess5" loCatId="process" qsTypeId="urn:microsoft.com/office/officeart/2005/8/quickstyle/3d1" qsCatId="3D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DE3E8B7F-38C4-44C3-92F6-D1C7C906B1F9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+mn-lt"/>
            </a:rPr>
            <a:t>이미지 데이터의 이미지 </a:t>
          </a:r>
          <a:r>
            <a:rPr lang="en-US" altLang="ko-KR" b="1" dirty="0">
              <a:latin typeface="+mn-lt"/>
            </a:rPr>
            <a:t>ID</a:t>
          </a:r>
          <a:r>
            <a:rPr lang="ko-KR" altLang="en-US" b="1" dirty="0">
              <a:latin typeface="+mn-lt"/>
            </a:rPr>
            <a:t>와 </a:t>
          </a:r>
          <a:r>
            <a:rPr lang="ko-KR" altLang="en-US" b="1" dirty="0" err="1">
              <a:latin typeface="+mn-lt"/>
            </a:rPr>
            <a:t>라벨링</a:t>
          </a:r>
          <a:r>
            <a:rPr lang="ko-KR" altLang="en-US" b="1" dirty="0">
              <a:latin typeface="+mn-lt"/>
            </a:rPr>
            <a:t> 데이터의 이미지 </a:t>
          </a:r>
          <a:r>
            <a:rPr lang="en-US" altLang="ko-KR" b="1" dirty="0">
              <a:latin typeface="+mn-lt"/>
            </a:rPr>
            <a:t>ID </a:t>
          </a:r>
          <a:r>
            <a:rPr lang="ko-KR" altLang="en-US" b="1" dirty="0">
              <a:latin typeface="+mn-lt"/>
            </a:rPr>
            <a:t>비교 후</a:t>
          </a:r>
          <a:r>
            <a:rPr lang="en-US" altLang="ko-KR" b="1" dirty="0">
              <a:latin typeface="+mn-lt"/>
            </a:rPr>
            <a:t>, </a:t>
          </a:r>
          <a:r>
            <a:rPr lang="ko-KR" altLang="en-US" b="1" dirty="0">
              <a:latin typeface="+mn-lt"/>
            </a:rPr>
            <a:t>동일한 </a:t>
          </a:r>
          <a:r>
            <a:rPr lang="ko-KR" altLang="en-US" b="1" dirty="0" err="1">
              <a:latin typeface="+mn-lt"/>
            </a:rPr>
            <a:t>라벨링</a:t>
          </a:r>
          <a:r>
            <a:rPr lang="ko-KR" altLang="en-US" b="1" dirty="0">
              <a:latin typeface="+mn-lt"/>
            </a:rPr>
            <a:t> 데이터 추출</a:t>
          </a:r>
        </a:p>
      </dgm:t>
    </dgm:pt>
    <dgm:pt modelId="{7BCF3C5D-2026-457F-BDB6-ABD111AE7DB8}" type="parTrans" cxnId="{F6751CEC-679F-4CDA-8833-C5A975E30DE9}">
      <dgm:prSet/>
      <dgm:spPr/>
      <dgm:t>
        <a:bodyPr/>
        <a:lstStyle/>
        <a:p>
          <a:pPr latinLnBrk="1"/>
          <a:endParaRPr lang="ko-KR" altLang="en-US"/>
        </a:p>
      </dgm:t>
    </dgm:pt>
    <dgm:pt modelId="{CEA57E6F-C13E-4574-B1B7-074CF0A61FC4}" type="sibTrans" cxnId="{F6751CEC-679F-4CDA-8833-C5A975E30DE9}">
      <dgm:prSet/>
      <dgm:spPr/>
      <dgm:t>
        <a:bodyPr/>
        <a:lstStyle/>
        <a:p>
          <a:pPr latinLnBrk="1"/>
          <a:endParaRPr lang="ko-KR" altLang="en-US"/>
        </a:p>
      </dgm:t>
    </dgm:pt>
    <dgm:pt modelId="{441B6239-8DA4-4449-8D9F-AEDA8F2D3CBB}">
      <dgm:prSet phldrT="[텍스트]"/>
      <dgm:spPr/>
      <dgm:t>
        <a:bodyPr/>
        <a:lstStyle/>
        <a:p>
          <a:pPr latinLnBrk="1"/>
          <a:r>
            <a:rPr lang="ko-KR" altLang="en-US" b="1" dirty="0" err="1">
              <a:latin typeface="+mn-lt"/>
            </a:rPr>
            <a:t>라벨링</a:t>
          </a:r>
          <a:r>
            <a:rPr lang="ko-KR" altLang="en-US" b="1" dirty="0">
              <a:latin typeface="+mn-lt"/>
            </a:rPr>
            <a:t> 데이터의 파일명을 기반으로 성별과 스타일 정보를 추출</a:t>
          </a:r>
        </a:p>
      </dgm:t>
    </dgm:pt>
    <dgm:pt modelId="{630F916A-1915-4AE9-A8E1-3012C8A5A78F}" type="parTrans" cxnId="{EF1228A5-9ECD-4A4E-A59B-61E443996CCD}">
      <dgm:prSet/>
      <dgm:spPr/>
      <dgm:t>
        <a:bodyPr/>
        <a:lstStyle/>
        <a:p>
          <a:pPr latinLnBrk="1"/>
          <a:endParaRPr lang="ko-KR" altLang="en-US"/>
        </a:p>
      </dgm:t>
    </dgm:pt>
    <dgm:pt modelId="{1BAFAB1C-A971-4F74-9041-FD32139494A1}" type="sibTrans" cxnId="{EF1228A5-9ECD-4A4E-A59B-61E443996CCD}">
      <dgm:prSet/>
      <dgm:spPr/>
      <dgm:t>
        <a:bodyPr/>
        <a:lstStyle/>
        <a:p>
          <a:pPr latinLnBrk="1"/>
          <a:endParaRPr lang="ko-KR" altLang="en-US"/>
        </a:p>
      </dgm:t>
    </dgm:pt>
    <dgm:pt modelId="{6E0B7F75-A2C3-4660-A4DA-9445EFFEB7FD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+mn-lt"/>
            </a:rPr>
            <a:t>성별</a:t>
          </a:r>
          <a:r>
            <a:rPr lang="en-US" altLang="ko-KR" b="1" dirty="0">
              <a:latin typeface="+mn-lt"/>
            </a:rPr>
            <a:t>&amp;</a:t>
          </a:r>
          <a:r>
            <a:rPr lang="ko-KR" altLang="en-US" b="1" dirty="0">
              <a:latin typeface="+mn-lt"/>
            </a:rPr>
            <a:t>스타일 조합에 각각 설문</a:t>
          </a:r>
          <a:r>
            <a:rPr lang="en-US" altLang="ko-KR" b="1" dirty="0">
              <a:latin typeface="+mn-lt"/>
            </a:rPr>
            <a:t>ID </a:t>
          </a:r>
          <a:r>
            <a:rPr lang="ko-KR" altLang="en-US" b="1" dirty="0">
              <a:latin typeface="+mn-lt"/>
            </a:rPr>
            <a:t>수 카운트</a:t>
          </a:r>
        </a:p>
      </dgm:t>
    </dgm:pt>
    <dgm:pt modelId="{E3F234C9-1517-4B35-AF57-6AEEE5E72F8F}" type="parTrans" cxnId="{E0321A8B-06E5-4553-BA89-C36CCE4E6B29}">
      <dgm:prSet/>
      <dgm:spPr/>
      <dgm:t>
        <a:bodyPr/>
        <a:lstStyle/>
        <a:p>
          <a:pPr latinLnBrk="1"/>
          <a:endParaRPr lang="ko-KR" altLang="en-US"/>
        </a:p>
      </dgm:t>
    </dgm:pt>
    <dgm:pt modelId="{0B8F423C-DC23-462F-8E47-7FA41FFB1FDA}" type="sibTrans" cxnId="{E0321A8B-06E5-4553-BA89-C36CCE4E6B29}">
      <dgm:prSet/>
      <dgm:spPr/>
      <dgm:t>
        <a:bodyPr/>
        <a:lstStyle/>
        <a:p>
          <a:pPr latinLnBrk="1"/>
          <a:endParaRPr lang="ko-KR" altLang="en-US"/>
        </a:p>
      </dgm:t>
    </dgm:pt>
    <dgm:pt modelId="{927FB123-463C-46B8-8EF9-376B3AEB2C1C}">
      <dgm:prSet phldrT="[텍스트]"/>
      <dgm:spPr/>
      <dgm:t>
        <a:bodyPr/>
        <a:lstStyle/>
        <a:p>
          <a:pPr latinLnBrk="1"/>
          <a:r>
            <a:rPr lang="en-US" altLang="ko-KR" b="1" dirty="0">
              <a:latin typeface="+mn-lt"/>
            </a:rPr>
            <a:t>Training</a:t>
          </a:r>
          <a:r>
            <a:rPr lang="ko-KR" altLang="en-US" b="1" dirty="0">
              <a:latin typeface="+mn-lt"/>
            </a:rPr>
            <a:t>과 </a:t>
          </a:r>
          <a:r>
            <a:rPr lang="en-US" altLang="ko-KR" b="1" dirty="0">
              <a:latin typeface="+mn-lt"/>
            </a:rPr>
            <a:t>Validation </a:t>
          </a:r>
          <a:r>
            <a:rPr lang="ko-KR" altLang="en-US" b="1" dirty="0">
              <a:latin typeface="+mn-lt"/>
            </a:rPr>
            <a:t>결과를 각각 표 형식으로 작성</a:t>
          </a:r>
        </a:p>
      </dgm:t>
    </dgm:pt>
    <dgm:pt modelId="{F12BC404-1262-4B65-83B8-F37FC810B2C4}" type="parTrans" cxnId="{D7DCC348-C459-41C6-8AAE-BFEB5890C7E5}">
      <dgm:prSet/>
      <dgm:spPr/>
      <dgm:t>
        <a:bodyPr/>
        <a:lstStyle/>
        <a:p>
          <a:pPr latinLnBrk="1"/>
          <a:endParaRPr lang="ko-KR" altLang="en-US"/>
        </a:p>
      </dgm:t>
    </dgm:pt>
    <dgm:pt modelId="{FFDF1C21-C010-4960-A0CC-BCF3342DF70E}" type="sibTrans" cxnId="{D7DCC348-C459-41C6-8AAE-BFEB5890C7E5}">
      <dgm:prSet/>
      <dgm:spPr/>
      <dgm:t>
        <a:bodyPr/>
        <a:lstStyle/>
        <a:p>
          <a:pPr latinLnBrk="1"/>
          <a:endParaRPr lang="ko-KR" altLang="en-US"/>
        </a:p>
      </dgm:t>
    </dgm:pt>
    <dgm:pt modelId="{6D33B3D7-3FFB-46EF-9309-AC1CB66DA10E}" type="pres">
      <dgm:prSet presAssocID="{8A5EBA03-9711-423E-A29D-C0AF2806AB5A}" presName="outerComposite" presStyleCnt="0">
        <dgm:presLayoutVars>
          <dgm:chMax val="5"/>
          <dgm:dir/>
          <dgm:resizeHandles val="exact"/>
        </dgm:presLayoutVars>
      </dgm:prSet>
      <dgm:spPr/>
    </dgm:pt>
    <dgm:pt modelId="{594C4FE2-C457-453E-937C-7A076AE10540}" type="pres">
      <dgm:prSet presAssocID="{8A5EBA03-9711-423E-A29D-C0AF2806AB5A}" presName="dummyMaxCanvas" presStyleCnt="0">
        <dgm:presLayoutVars/>
      </dgm:prSet>
      <dgm:spPr/>
    </dgm:pt>
    <dgm:pt modelId="{4E79C59F-AEBC-49D4-B826-89276E710FC9}" type="pres">
      <dgm:prSet presAssocID="{8A5EBA03-9711-423E-A29D-C0AF2806AB5A}" presName="FourNodes_1" presStyleLbl="node1" presStyleIdx="0" presStyleCnt="4">
        <dgm:presLayoutVars>
          <dgm:bulletEnabled val="1"/>
        </dgm:presLayoutVars>
      </dgm:prSet>
      <dgm:spPr/>
    </dgm:pt>
    <dgm:pt modelId="{365A44B4-4E99-43B6-8567-C234831F5140}" type="pres">
      <dgm:prSet presAssocID="{8A5EBA03-9711-423E-A29D-C0AF2806AB5A}" presName="FourNodes_2" presStyleLbl="node1" presStyleIdx="1" presStyleCnt="4">
        <dgm:presLayoutVars>
          <dgm:bulletEnabled val="1"/>
        </dgm:presLayoutVars>
      </dgm:prSet>
      <dgm:spPr/>
    </dgm:pt>
    <dgm:pt modelId="{B2638E36-7D3D-4B0B-8AA3-0BDC2101A4C7}" type="pres">
      <dgm:prSet presAssocID="{8A5EBA03-9711-423E-A29D-C0AF2806AB5A}" presName="FourNodes_3" presStyleLbl="node1" presStyleIdx="2" presStyleCnt="4">
        <dgm:presLayoutVars>
          <dgm:bulletEnabled val="1"/>
        </dgm:presLayoutVars>
      </dgm:prSet>
      <dgm:spPr/>
    </dgm:pt>
    <dgm:pt modelId="{643C786B-D2AE-42DF-A93B-E7279EA48C30}" type="pres">
      <dgm:prSet presAssocID="{8A5EBA03-9711-423E-A29D-C0AF2806AB5A}" presName="FourNodes_4" presStyleLbl="node1" presStyleIdx="3" presStyleCnt="4">
        <dgm:presLayoutVars>
          <dgm:bulletEnabled val="1"/>
        </dgm:presLayoutVars>
      </dgm:prSet>
      <dgm:spPr/>
    </dgm:pt>
    <dgm:pt modelId="{FA02E75C-D31C-40B1-AD4A-5F58096DB4F2}" type="pres">
      <dgm:prSet presAssocID="{8A5EBA03-9711-423E-A29D-C0AF2806AB5A}" presName="FourConn_1-2" presStyleLbl="fgAccFollowNode1" presStyleIdx="0" presStyleCnt="3">
        <dgm:presLayoutVars>
          <dgm:bulletEnabled val="1"/>
        </dgm:presLayoutVars>
      </dgm:prSet>
      <dgm:spPr/>
    </dgm:pt>
    <dgm:pt modelId="{03A99EFB-0E37-4A4F-BC5E-19C1E03153DB}" type="pres">
      <dgm:prSet presAssocID="{8A5EBA03-9711-423E-A29D-C0AF2806AB5A}" presName="FourConn_2-3" presStyleLbl="fgAccFollowNode1" presStyleIdx="1" presStyleCnt="3">
        <dgm:presLayoutVars>
          <dgm:bulletEnabled val="1"/>
        </dgm:presLayoutVars>
      </dgm:prSet>
      <dgm:spPr/>
    </dgm:pt>
    <dgm:pt modelId="{9233080C-4DAD-430F-9594-3B14AEA0DD47}" type="pres">
      <dgm:prSet presAssocID="{8A5EBA03-9711-423E-A29D-C0AF2806AB5A}" presName="FourConn_3-4" presStyleLbl="fgAccFollowNode1" presStyleIdx="2" presStyleCnt="3">
        <dgm:presLayoutVars>
          <dgm:bulletEnabled val="1"/>
        </dgm:presLayoutVars>
      </dgm:prSet>
      <dgm:spPr/>
    </dgm:pt>
    <dgm:pt modelId="{F20ABF35-FD3C-4297-937A-44AD97917C4E}" type="pres">
      <dgm:prSet presAssocID="{8A5EBA03-9711-423E-A29D-C0AF2806AB5A}" presName="FourNodes_1_text" presStyleLbl="node1" presStyleIdx="3" presStyleCnt="4">
        <dgm:presLayoutVars>
          <dgm:bulletEnabled val="1"/>
        </dgm:presLayoutVars>
      </dgm:prSet>
      <dgm:spPr/>
    </dgm:pt>
    <dgm:pt modelId="{2720FC72-3FF0-4C0B-9D64-9B6A23431EED}" type="pres">
      <dgm:prSet presAssocID="{8A5EBA03-9711-423E-A29D-C0AF2806AB5A}" presName="FourNodes_2_text" presStyleLbl="node1" presStyleIdx="3" presStyleCnt="4">
        <dgm:presLayoutVars>
          <dgm:bulletEnabled val="1"/>
        </dgm:presLayoutVars>
      </dgm:prSet>
      <dgm:spPr/>
    </dgm:pt>
    <dgm:pt modelId="{04134254-3846-4AC1-A806-28F041CBE28B}" type="pres">
      <dgm:prSet presAssocID="{8A5EBA03-9711-423E-A29D-C0AF2806AB5A}" presName="FourNodes_3_text" presStyleLbl="node1" presStyleIdx="3" presStyleCnt="4">
        <dgm:presLayoutVars>
          <dgm:bulletEnabled val="1"/>
        </dgm:presLayoutVars>
      </dgm:prSet>
      <dgm:spPr/>
    </dgm:pt>
    <dgm:pt modelId="{511ED598-56F8-4A7D-BF21-06A950B4DA65}" type="pres">
      <dgm:prSet presAssocID="{8A5EBA03-9711-423E-A29D-C0AF2806AB5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53A5009-59E4-4D7D-9523-E3E4C6030BC8}" type="presOf" srcId="{CEA57E6F-C13E-4574-B1B7-074CF0A61FC4}" destId="{FA02E75C-D31C-40B1-AD4A-5F58096DB4F2}" srcOrd="0" destOrd="0" presId="urn:microsoft.com/office/officeart/2005/8/layout/vProcess5"/>
    <dgm:cxn modelId="{20CF8914-BF98-4364-8E30-2BB21FAE8CC1}" type="presOf" srcId="{DE3E8B7F-38C4-44C3-92F6-D1C7C906B1F9}" destId="{4E79C59F-AEBC-49D4-B826-89276E710FC9}" srcOrd="0" destOrd="0" presId="urn:microsoft.com/office/officeart/2005/8/layout/vProcess5"/>
    <dgm:cxn modelId="{43B17668-9AB5-4520-B76B-56FBF7B45268}" type="presOf" srcId="{6E0B7F75-A2C3-4660-A4DA-9445EFFEB7FD}" destId="{B2638E36-7D3D-4B0B-8AA3-0BDC2101A4C7}" srcOrd="0" destOrd="0" presId="urn:microsoft.com/office/officeart/2005/8/layout/vProcess5"/>
    <dgm:cxn modelId="{D7DCC348-C459-41C6-8AAE-BFEB5890C7E5}" srcId="{8A5EBA03-9711-423E-A29D-C0AF2806AB5A}" destId="{927FB123-463C-46B8-8EF9-376B3AEB2C1C}" srcOrd="3" destOrd="0" parTransId="{F12BC404-1262-4B65-83B8-F37FC810B2C4}" sibTransId="{FFDF1C21-C010-4960-A0CC-BCF3342DF70E}"/>
    <dgm:cxn modelId="{69DAD74B-38FF-419A-B927-009A1192C1EE}" type="presOf" srcId="{1BAFAB1C-A971-4F74-9041-FD32139494A1}" destId="{03A99EFB-0E37-4A4F-BC5E-19C1E03153DB}" srcOrd="0" destOrd="0" presId="urn:microsoft.com/office/officeart/2005/8/layout/vProcess5"/>
    <dgm:cxn modelId="{6A2B467C-B69C-4187-926F-B0EB3733592C}" type="presOf" srcId="{441B6239-8DA4-4449-8D9F-AEDA8F2D3CBB}" destId="{365A44B4-4E99-43B6-8567-C234831F5140}" srcOrd="0" destOrd="0" presId="urn:microsoft.com/office/officeart/2005/8/layout/vProcess5"/>
    <dgm:cxn modelId="{BDD80981-8EC3-4AD6-ABFC-834E5EAB7AFF}" type="presOf" srcId="{927FB123-463C-46B8-8EF9-376B3AEB2C1C}" destId="{511ED598-56F8-4A7D-BF21-06A950B4DA65}" srcOrd="1" destOrd="0" presId="urn:microsoft.com/office/officeart/2005/8/layout/vProcess5"/>
    <dgm:cxn modelId="{E0321A8B-06E5-4553-BA89-C36CCE4E6B29}" srcId="{8A5EBA03-9711-423E-A29D-C0AF2806AB5A}" destId="{6E0B7F75-A2C3-4660-A4DA-9445EFFEB7FD}" srcOrd="2" destOrd="0" parTransId="{E3F234C9-1517-4B35-AF57-6AEEE5E72F8F}" sibTransId="{0B8F423C-DC23-462F-8E47-7FA41FFB1FDA}"/>
    <dgm:cxn modelId="{9BBACE91-1DF1-421C-8C6A-C79533C70A65}" type="presOf" srcId="{DE3E8B7F-38C4-44C3-92F6-D1C7C906B1F9}" destId="{F20ABF35-FD3C-4297-937A-44AD97917C4E}" srcOrd="1" destOrd="0" presId="urn:microsoft.com/office/officeart/2005/8/layout/vProcess5"/>
    <dgm:cxn modelId="{EF1228A5-9ECD-4A4E-A59B-61E443996CCD}" srcId="{8A5EBA03-9711-423E-A29D-C0AF2806AB5A}" destId="{441B6239-8DA4-4449-8D9F-AEDA8F2D3CBB}" srcOrd="1" destOrd="0" parTransId="{630F916A-1915-4AE9-A8E1-3012C8A5A78F}" sibTransId="{1BAFAB1C-A971-4F74-9041-FD32139494A1}"/>
    <dgm:cxn modelId="{BEF0BCAA-2261-475F-AA1C-7B8C032B8C68}" type="presOf" srcId="{927FB123-463C-46B8-8EF9-376B3AEB2C1C}" destId="{643C786B-D2AE-42DF-A93B-E7279EA48C30}" srcOrd="0" destOrd="0" presId="urn:microsoft.com/office/officeart/2005/8/layout/vProcess5"/>
    <dgm:cxn modelId="{078487AF-795C-479F-85C5-3533E98C0165}" type="presOf" srcId="{6E0B7F75-A2C3-4660-A4DA-9445EFFEB7FD}" destId="{04134254-3846-4AC1-A806-28F041CBE28B}" srcOrd="1" destOrd="0" presId="urn:microsoft.com/office/officeart/2005/8/layout/vProcess5"/>
    <dgm:cxn modelId="{1DFDA5DD-93B5-4D0B-9C59-14379A8750B7}" type="presOf" srcId="{8A5EBA03-9711-423E-A29D-C0AF2806AB5A}" destId="{6D33B3D7-3FFB-46EF-9309-AC1CB66DA10E}" srcOrd="0" destOrd="0" presId="urn:microsoft.com/office/officeart/2005/8/layout/vProcess5"/>
    <dgm:cxn modelId="{54C629DF-2989-45A9-B12F-C0054DB7E8E0}" type="presOf" srcId="{441B6239-8DA4-4449-8D9F-AEDA8F2D3CBB}" destId="{2720FC72-3FF0-4C0B-9D64-9B6A23431EED}" srcOrd="1" destOrd="0" presId="urn:microsoft.com/office/officeart/2005/8/layout/vProcess5"/>
    <dgm:cxn modelId="{F6751CEC-679F-4CDA-8833-C5A975E30DE9}" srcId="{8A5EBA03-9711-423E-A29D-C0AF2806AB5A}" destId="{DE3E8B7F-38C4-44C3-92F6-D1C7C906B1F9}" srcOrd="0" destOrd="0" parTransId="{7BCF3C5D-2026-457F-BDB6-ABD111AE7DB8}" sibTransId="{CEA57E6F-C13E-4574-B1B7-074CF0A61FC4}"/>
    <dgm:cxn modelId="{B21F3AFA-3C19-4C96-A7B8-9BC2341D7161}" type="presOf" srcId="{0B8F423C-DC23-462F-8E47-7FA41FFB1FDA}" destId="{9233080C-4DAD-430F-9594-3B14AEA0DD47}" srcOrd="0" destOrd="0" presId="urn:microsoft.com/office/officeart/2005/8/layout/vProcess5"/>
    <dgm:cxn modelId="{332170C7-6027-4D0A-B647-A726D9C2CB32}" type="presParOf" srcId="{6D33B3D7-3FFB-46EF-9309-AC1CB66DA10E}" destId="{594C4FE2-C457-453E-937C-7A076AE10540}" srcOrd="0" destOrd="0" presId="urn:microsoft.com/office/officeart/2005/8/layout/vProcess5"/>
    <dgm:cxn modelId="{7A457D71-A424-4C94-9952-53B464FFC51E}" type="presParOf" srcId="{6D33B3D7-3FFB-46EF-9309-AC1CB66DA10E}" destId="{4E79C59F-AEBC-49D4-B826-89276E710FC9}" srcOrd="1" destOrd="0" presId="urn:microsoft.com/office/officeart/2005/8/layout/vProcess5"/>
    <dgm:cxn modelId="{7F8CEB8B-70E5-4D9B-A020-9C8308ED1033}" type="presParOf" srcId="{6D33B3D7-3FFB-46EF-9309-AC1CB66DA10E}" destId="{365A44B4-4E99-43B6-8567-C234831F5140}" srcOrd="2" destOrd="0" presId="urn:microsoft.com/office/officeart/2005/8/layout/vProcess5"/>
    <dgm:cxn modelId="{02FF84E7-4305-4E0C-90E3-EE247B862B03}" type="presParOf" srcId="{6D33B3D7-3FFB-46EF-9309-AC1CB66DA10E}" destId="{B2638E36-7D3D-4B0B-8AA3-0BDC2101A4C7}" srcOrd="3" destOrd="0" presId="urn:microsoft.com/office/officeart/2005/8/layout/vProcess5"/>
    <dgm:cxn modelId="{16A4F01F-60B9-49C9-8EB3-AA027AF00504}" type="presParOf" srcId="{6D33B3D7-3FFB-46EF-9309-AC1CB66DA10E}" destId="{643C786B-D2AE-42DF-A93B-E7279EA48C30}" srcOrd="4" destOrd="0" presId="urn:microsoft.com/office/officeart/2005/8/layout/vProcess5"/>
    <dgm:cxn modelId="{4A1D98AF-4EF9-4B15-AAAE-757FA3C970F6}" type="presParOf" srcId="{6D33B3D7-3FFB-46EF-9309-AC1CB66DA10E}" destId="{FA02E75C-D31C-40B1-AD4A-5F58096DB4F2}" srcOrd="5" destOrd="0" presId="urn:microsoft.com/office/officeart/2005/8/layout/vProcess5"/>
    <dgm:cxn modelId="{7AEEA8A2-6106-44A6-A866-F4DF7E8A1565}" type="presParOf" srcId="{6D33B3D7-3FFB-46EF-9309-AC1CB66DA10E}" destId="{03A99EFB-0E37-4A4F-BC5E-19C1E03153DB}" srcOrd="6" destOrd="0" presId="urn:microsoft.com/office/officeart/2005/8/layout/vProcess5"/>
    <dgm:cxn modelId="{52F876C4-21FD-40BB-A2DA-85871E6B9726}" type="presParOf" srcId="{6D33B3D7-3FFB-46EF-9309-AC1CB66DA10E}" destId="{9233080C-4DAD-430F-9594-3B14AEA0DD47}" srcOrd="7" destOrd="0" presId="urn:microsoft.com/office/officeart/2005/8/layout/vProcess5"/>
    <dgm:cxn modelId="{87B5A40F-CB4A-4C1D-9BFC-30C3841F2563}" type="presParOf" srcId="{6D33B3D7-3FFB-46EF-9309-AC1CB66DA10E}" destId="{F20ABF35-FD3C-4297-937A-44AD97917C4E}" srcOrd="8" destOrd="0" presId="urn:microsoft.com/office/officeart/2005/8/layout/vProcess5"/>
    <dgm:cxn modelId="{D4CAE4B3-C29F-4C5B-8CDF-3F4A1EDEB905}" type="presParOf" srcId="{6D33B3D7-3FFB-46EF-9309-AC1CB66DA10E}" destId="{2720FC72-3FF0-4C0B-9D64-9B6A23431EED}" srcOrd="9" destOrd="0" presId="urn:microsoft.com/office/officeart/2005/8/layout/vProcess5"/>
    <dgm:cxn modelId="{5DC81D13-9A1F-4BE8-BEC2-71D058B2D1AF}" type="presParOf" srcId="{6D33B3D7-3FFB-46EF-9309-AC1CB66DA10E}" destId="{04134254-3846-4AC1-A806-28F041CBE28B}" srcOrd="10" destOrd="0" presId="urn:microsoft.com/office/officeart/2005/8/layout/vProcess5"/>
    <dgm:cxn modelId="{C4775125-22FF-47EE-AF2D-62DE0932C3F8}" type="presParOf" srcId="{6D33B3D7-3FFB-46EF-9309-AC1CB66DA10E}" destId="{511ED598-56F8-4A7D-BF21-06A950B4DA6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5EBA03-9711-423E-A29D-C0AF2806AB5A}" type="doc">
      <dgm:prSet loTypeId="urn:microsoft.com/office/officeart/2005/8/layout/vProcess5" loCatId="process" qsTypeId="urn:microsoft.com/office/officeart/2005/8/quickstyle/3d1" qsCatId="3D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DE3E8B7F-38C4-44C3-92F6-D1C7C906B1F9}">
      <dgm:prSet phldrT="[텍스트]" custT="1"/>
      <dgm:spPr/>
      <dgm:t>
        <a:bodyPr/>
        <a:lstStyle/>
        <a:p>
          <a:pPr latinLnBrk="1"/>
          <a:r>
            <a:rPr lang="en-US" altLang="en-US" sz="1800" b="1" dirty="0">
              <a:latin typeface="+mn-lt"/>
            </a:rPr>
            <a:t>2-1</a:t>
          </a:r>
          <a:r>
            <a:rPr lang="ko-KR" altLang="en-US" sz="1800" b="1" dirty="0">
              <a:latin typeface="+mn-lt"/>
            </a:rPr>
            <a:t>에서 구한 유효한 </a:t>
          </a:r>
          <a:r>
            <a:rPr lang="ko-KR" altLang="en-US" sz="1800" b="1" dirty="0" err="1">
              <a:latin typeface="+mn-lt"/>
            </a:rPr>
            <a:t>라벨링</a:t>
          </a:r>
          <a:r>
            <a:rPr lang="ko-KR" altLang="en-US" sz="1800" b="1" dirty="0">
              <a:latin typeface="+mn-lt"/>
            </a:rPr>
            <a:t> 데이터에서          </a:t>
          </a:r>
          <a:r>
            <a:rPr lang="en-US" altLang="en-US" sz="1800" b="1" dirty="0">
              <a:latin typeface="+mn-lt"/>
            </a:rPr>
            <a:t>Training</a:t>
          </a:r>
          <a:r>
            <a:rPr lang="ko-KR" altLang="en-US" sz="1800" b="1" dirty="0">
              <a:latin typeface="+mn-lt"/>
            </a:rPr>
            <a:t>과 </a:t>
          </a:r>
          <a:r>
            <a:rPr lang="en-US" altLang="en-US" sz="1800" b="1" dirty="0">
              <a:latin typeface="+mn-lt"/>
            </a:rPr>
            <a:t>Validation</a:t>
          </a:r>
          <a:r>
            <a:rPr lang="ko-KR" altLang="en-US" sz="1800" b="1" dirty="0">
              <a:latin typeface="+mn-lt"/>
            </a:rPr>
            <a:t>에 각각 최소 한 번 이상 투표한 </a:t>
          </a:r>
          <a:r>
            <a:rPr lang="en-US" altLang="en-US" sz="1800" b="1" dirty="0" err="1">
              <a:latin typeface="+mn-lt"/>
            </a:rPr>
            <a:t>R_id</a:t>
          </a:r>
          <a:r>
            <a:rPr lang="en-US" altLang="en-US" sz="1800" b="1" dirty="0">
              <a:latin typeface="+mn-lt"/>
            </a:rPr>
            <a:t> </a:t>
          </a:r>
          <a:r>
            <a:rPr lang="ko-KR" altLang="en-US" sz="1800" b="1" dirty="0">
              <a:latin typeface="+mn-lt"/>
            </a:rPr>
            <a:t>추출</a:t>
          </a:r>
        </a:p>
      </dgm:t>
    </dgm:pt>
    <dgm:pt modelId="{7BCF3C5D-2026-457F-BDB6-ABD111AE7DB8}" type="parTrans" cxnId="{F6751CEC-679F-4CDA-8833-C5A975E30DE9}">
      <dgm:prSet/>
      <dgm:spPr/>
      <dgm:t>
        <a:bodyPr/>
        <a:lstStyle/>
        <a:p>
          <a:pPr latinLnBrk="1"/>
          <a:endParaRPr lang="ko-KR" altLang="en-US"/>
        </a:p>
      </dgm:t>
    </dgm:pt>
    <dgm:pt modelId="{CEA57E6F-C13E-4574-B1B7-074CF0A61FC4}" type="sibTrans" cxnId="{F6751CEC-679F-4CDA-8833-C5A975E30DE9}">
      <dgm:prSet/>
      <dgm:spPr/>
      <dgm:t>
        <a:bodyPr/>
        <a:lstStyle/>
        <a:p>
          <a:pPr latinLnBrk="1"/>
          <a:endParaRPr lang="ko-KR" altLang="en-US"/>
        </a:p>
      </dgm:t>
    </dgm:pt>
    <dgm:pt modelId="{441B6239-8DA4-4449-8D9F-AEDA8F2D3CBB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+mn-lt"/>
            </a:rPr>
            <a:t>유효한 </a:t>
          </a:r>
          <a:r>
            <a:rPr lang="en-US" altLang="en-US" sz="1800" b="1" dirty="0" err="1">
              <a:latin typeface="+mn-lt"/>
            </a:rPr>
            <a:t>R_id</a:t>
          </a:r>
          <a:r>
            <a:rPr lang="en-US" altLang="en-US" sz="1800" b="1" dirty="0">
              <a:latin typeface="+mn-lt"/>
            </a:rPr>
            <a:t>(</a:t>
          </a:r>
          <a:r>
            <a:rPr lang="ko-KR" altLang="en-US" sz="1800" b="1" dirty="0">
              <a:latin typeface="+mn-lt"/>
            </a:rPr>
            <a:t>응답자</a:t>
          </a:r>
          <a:r>
            <a:rPr lang="en-US" altLang="en-US" sz="1800" b="1" dirty="0">
              <a:latin typeface="+mn-lt"/>
            </a:rPr>
            <a:t>) </a:t>
          </a:r>
          <a:r>
            <a:rPr lang="ko-KR" altLang="en-US" sz="1800" b="1" dirty="0">
              <a:latin typeface="+mn-lt"/>
            </a:rPr>
            <a:t>중 응답 수 상위 </a:t>
          </a:r>
          <a:r>
            <a:rPr lang="en-US" altLang="en-US" sz="1800" b="1" dirty="0">
              <a:latin typeface="+mn-lt"/>
            </a:rPr>
            <a:t>100</a:t>
          </a:r>
          <a:r>
            <a:rPr lang="ko-KR" altLang="en-US" sz="1800" b="1" dirty="0">
              <a:latin typeface="+mn-lt"/>
            </a:rPr>
            <a:t>명 추출 </a:t>
          </a:r>
        </a:p>
      </dgm:t>
    </dgm:pt>
    <dgm:pt modelId="{630F916A-1915-4AE9-A8E1-3012C8A5A78F}" type="parTrans" cxnId="{EF1228A5-9ECD-4A4E-A59B-61E443996CCD}">
      <dgm:prSet/>
      <dgm:spPr/>
      <dgm:t>
        <a:bodyPr/>
        <a:lstStyle/>
        <a:p>
          <a:pPr latinLnBrk="1"/>
          <a:endParaRPr lang="ko-KR" altLang="en-US"/>
        </a:p>
      </dgm:t>
    </dgm:pt>
    <dgm:pt modelId="{1BAFAB1C-A971-4F74-9041-FD32139494A1}" type="sibTrans" cxnId="{EF1228A5-9ECD-4A4E-A59B-61E443996CCD}">
      <dgm:prSet/>
      <dgm:spPr/>
      <dgm:t>
        <a:bodyPr/>
        <a:lstStyle/>
        <a:p>
          <a:pPr latinLnBrk="1"/>
          <a:endParaRPr lang="ko-KR" altLang="en-US"/>
        </a:p>
      </dgm:t>
    </dgm:pt>
    <dgm:pt modelId="{6E0B7F75-A2C3-4660-A4DA-9445EFFEB7FD}">
      <dgm:prSet phldrT="[텍스트]" custT="1"/>
      <dgm:spPr/>
      <dgm:t>
        <a:bodyPr/>
        <a:lstStyle/>
        <a:p>
          <a:pPr latinLnBrk="1"/>
          <a:r>
            <a:rPr lang="en-US" altLang="en-US" sz="1800" b="1" dirty="0">
              <a:latin typeface="+mn-lt"/>
            </a:rPr>
            <a:t>Training </a:t>
          </a:r>
          <a:r>
            <a:rPr lang="ko-KR" altLang="en-US" sz="1800" b="1" dirty="0" err="1">
              <a:latin typeface="+mn-lt"/>
            </a:rPr>
            <a:t>라벨링</a:t>
          </a:r>
          <a:r>
            <a:rPr lang="ko-KR" altLang="en-US" sz="1800" b="1" dirty="0">
              <a:latin typeface="+mn-lt"/>
            </a:rPr>
            <a:t> 데이터와 </a:t>
          </a:r>
          <a:r>
            <a:rPr lang="en-US" altLang="en-US" sz="1800" b="1" dirty="0">
              <a:latin typeface="+mn-lt"/>
            </a:rPr>
            <a:t>Validation </a:t>
          </a:r>
          <a:r>
            <a:rPr lang="ko-KR" altLang="en-US" sz="1800" b="1" dirty="0">
              <a:latin typeface="+mn-lt"/>
            </a:rPr>
            <a:t>데이터 각각에서 유효한 </a:t>
          </a:r>
          <a:r>
            <a:rPr lang="en-US" altLang="en-US" sz="1800" b="1" dirty="0" err="1">
              <a:latin typeface="+mn-lt"/>
            </a:rPr>
            <a:t>R_id</a:t>
          </a:r>
          <a:r>
            <a:rPr lang="ko-KR" altLang="en-US" sz="1800" b="1" dirty="0">
              <a:latin typeface="+mn-lt"/>
            </a:rPr>
            <a:t>의 이미지에 대한 선호</a:t>
          </a:r>
          <a:r>
            <a:rPr lang="en-US" altLang="en-US" sz="1800" b="1" dirty="0">
              <a:latin typeface="+mn-lt"/>
            </a:rPr>
            <a:t>(</a:t>
          </a:r>
          <a:r>
            <a:rPr lang="ko-KR" altLang="en-US" sz="1800" b="1" dirty="0" err="1">
              <a:latin typeface="+mn-lt"/>
            </a:rPr>
            <a:t>비선호</a:t>
          </a:r>
          <a:r>
            <a:rPr lang="en-US" altLang="en-US" sz="1800" b="1" dirty="0">
              <a:latin typeface="+mn-lt"/>
            </a:rPr>
            <a:t>:1 </a:t>
          </a:r>
          <a:r>
            <a:rPr lang="ko-KR" altLang="en-US" sz="1800" b="1" dirty="0">
              <a:latin typeface="+mn-lt"/>
            </a:rPr>
            <a:t>선호</a:t>
          </a:r>
          <a:r>
            <a:rPr lang="en-US" altLang="en-US" sz="1800" b="1" dirty="0">
              <a:latin typeface="+mn-lt"/>
            </a:rPr>
            <a:t>:2) </a:t>
          </a:r>
          <a:r>
            <a:rPr lang="ko-KR" altLang="en-US" sz="1800" b="1" dirty="0">
              <a:latin typeface="+mn-lt"/>
            </a:rPr>
            <a:t>여부 추출</a:t>
          </a:r>
        </a:p>
      </dgm:t>
    </dgm:pt>
    <dgm:pt modelId="{E3F234C9-1517-4B35-AF57-6AEEE5E72F8F}" type="parTrans" cxnId="{E0321A8B-06E5-4553-BA89-C36CCE4E6B29}">
      <dgm:prSet/>
      <dgm:spPr/>
      <dgm:t>
        <a:bodyPr/>
        <a:lstStyle/>
        <a:p>
          <a:pPr latinLnBrk="1"/>
          <a:endParaRPr lang="ko-KR" altLang="en-US"/>
        </a:p>
      </dgm:t>
    </dgm:pt>
    <dgm:pt modelId="{0B8F423C-DC23-462F-8E47-7FA41FFB1FDA}" type="sibTrans" cxnId="{E0321A8B-06E5-4553-BA89-C36CCE4E6B29}">
      <dgm:prSet/>
      <dgm:spPr/>
      <dgm:t>
        <a:bodyPr/>
        <a:lstStyle/>
        <a:p>
          <a:pPr latinLnBrk="1"/>
          <a:endParaRPr lang="ko-KR" altLang="en-US"/>
        </a:p>
      </dgm:t>
    </dgm:pt>
    <dgm:pt modelId="{927FB123-463C-46B8-8EF9-376B3AEB2C1C}">
      <dgm:prSet phldrT="[텍스트]" custT="1"/>
      <dgm:spPr/>
      <dgm:t>
        <a:bodyPr/>
        <a:lstStyle/>
        <a:p>
          <a:pPr latinLnBrk="1"/>
          <a:r>
            <a:rPr lang="ko-KR" altLang="ko-KR" sz="1800" b="1" dirty="0">
              <a:latin typeface="+mn-lt"/>
            </a:rPr>
            <a:t>선호 </a:t>
          </a:r>
          <a:r>
            <a:rPr lang="ko-KR" altLang="ko-KR" sz="1800" b="1" dirty="0" err="1">
              <a:latin typeface="+mn-lt"/>
            </a:rPr>
            <a:t>비선호</a:t>
          </a:r>
          <a:r>
            <a:rPr lang="ko-KR" altLang="ko-KR" sz="1800" b="1" dirty="0">
              <a:latin typeface="+mn-lt"/>
            </a:rPr>
            <a:t> 데이터를 데이터 프레임으로 구성</a:t>
          </a:r>
          <a:r>
            <a:rPr lang="en-US" altLang="ko-KR" sz="1800" b="1" dirty="0">
              <a:latin typeface="+mn-lt"/>
            </a:rPr>
            <a:t>.</a:t>
          </a:r>
          <a:endParaRPr lang="ko-KR" altLang="en-US" sz="1800" b="1" dirty="0">
            <a:latin typeface="+mn-lt"/>
          </a:endParaRPr>
        </a:p>
      </dgm:t>
    </dgm:pt>
    <dgm:pt modelId="{F12BC404-1262-4B65-83B8-F37FC810B2C4}" type="parTrans" cxnId="{D7DCC348-C459-41C6-8AAE-BFEB5890C7E5}">
      <dgm:prSet/>
      <dgm:spPr/>
      <dgm:t>
        <a:bodyPr/>
        <a:lstStyle/>
        <a:p>
          <a:pPr latinLnBrk="1"/>
          <a:endParaRPr lang="ko-KR" altLang="en-US"/>
        </a:p>
      </dgm:t>
    </dgm:pt>
    <dgm:pt modelId="{FFDF1C21-C010-4960-A0CC-BCF3342DF70E}" type="sibTrans" cxnId="{D7DCC348-C459-41C6-8AAE-BFEB5890C7E5}">
      <dgm:prSet/>
      <dgm:spPr/>
      <dgm:t>
        <a:bodyPr/>
        <a:lstStyle/>
        <a:p>
          <a:pPr latinLnBrk="1"/>
          <a:endParaRPr lang="ko-KR" altLang="en-US"/>
        </a:p>
      </dgm:t>
    </dgm:pt>
    <dgm:pt modelId="{6D33B3D7-3FFB-46EF-9309-AC1CB66DA10E}" type="pres">
      <dgm:prSet presAssocID="{8A5EBA03-9711-423E-A29D-C0AF2806AB5A}" presName="outerComposite" presStyleCnt="0">
        <dgm:presLayoutVars>
          <dgm:chMax val="5"/>
          <dgm:dir/>
          <dgm:resizeHandles val="exact"/>
        </dgm:presLayoutVars>
      </dgm:prSet>
      <dgm:spPr/>
    </dgm:pt>
    <dgm:pt modelId="{594C4FE2-C457-453E-937C-7A076AE10540}" type="pres">
      <dgm:prSet presAssocID="{8A5EBA03-9711-423E-A29D-C0AF2806AB5A}" presName="dummyMaxCanvas" presStyleCnt="0">
        <dgm:presLayoutVars/>
      </dgm:prSet>
      <dgm:spPr/>
    </dgm:pt>
    <dgm:pt modelId="{4E79C59F-AEBC-49D4-B826-89276E710FC9}" type="pres">
      <dgm:prSet presAssocID="{8A5EBA03-9711-423E-A29D-C0AF2806AB5A}" presName="FourNodes_1" presStyleLbl="node1" presStyleIdx="0" presStyleCnt="4">
        <dgm:presLayoutVars>
          <dgm:bulletEnabled val="1"/>
        </dgm:presLayoutVars>
      </dgm:prSet>
      <dgm:spPr/>
    </dgm:pt>
    <dgm:pt modelId="{365A44B4-4E99-43B6-8567-C234831F5140}" type="pres">
      <dgm:prSet presAssocID="{8A5EBA03-9711-423E-A29D-C0AF2806AB5A}" presName="FourNodes_2" presStyleLbl="node1" presStyleIdx="1" presStyleCnt="4" custScaleX="105041">
        <dgm:presLayoutVars>
          <dgm:bulletEnabled val="1"/>
        </dgm:presLayoutVars>
      </dgm:prSet>
      <dgm:spPr/>
    </dgm:pt>
    <dgm:pt modelId="{B2638E36-7D3D-4B0B-8AA3-0BDC2101A4C7}" type="pres">
      <dgm:prSet presAssocID="{8A5EBA03-9711-423E-A29D-C0AF2806AB5A}" presName="FourNodes_3" presStyleLbl="node1" presStyleIdx="2" presStyleCnt="4">
        <dgm:presLayoutVars>
          <dgm:bulletEnabled val="1"/>
        </dgm:presLayoutVars>
      </dgm:prSet>
      <dgm:spPr/>
    </dgm:pt>
    <dgm:pt modelId="{643C786B-D2AE-42DF-A93B-E7279EA48C30}" type="pres">
      <dgm:prSet presAssocID="{8A5EBA03-9711-423E-A29D-C0AF2806AB5A}" presName="FourNodes_4" presStyleLbl="node1" presStyleIdx="3" presStyleCnt="4">
        <dgm:presLayoutVars>
          <dgm:bulletEnabled val="1"/>
        </dgm:presLayoutVars>
      </dgm:prSet>
      <dgm:spPr/>
    </dgm:pt>
    <dgm:pt modelId="{FA02E75C-D31C-40B1-AD4A-5F58096DB4F2}" type="pres">
      <dgm:prSet presAssocID="{8A5EBA03-9711-423E-A29D-C0AF2806AB5A}" presName="FourConn_1-2" presStyleLbl="fgAccFollowNode1" presStyleIdx="0" presStyleCnt="3">
        <dgm:presLayoutVars>
          <dgm:bulletEnabled val="1"/>
        </dgm:presLayoutVars>
      </dgm:prSet>
      <dgm:spPr/>
    </dgm:pt>
    <dgm:pt modelId="{03A99EFB-0E37-4A4F-BC5E-19C1E03153DB}" type="pres">
      <dgm:prSet presAssocID="{8A5EBA03-9711-423E-A29D-C0AF2806AB5A}" presName="FourConn_2-3" presStyleLbl="fgAccFollowNode1" presStyleIdx="1" presStyleCnt="3">
        <dgm:presLayoutVars>
          <dgm:bulletEnabled val="1"/>
        </dgm:presLayoutVars>
      </dgm:prSet>
      <dgm:spPr/>
    </dgm:pt>
    <dgm:pt modelId="{9233080C-4DAD-430F-9594-3B14AEA0DD47}" type="pres">
      <dgm:prSet presAssocID="{8A5EBA03-9711-423E-A29D-C0AF2806AB5A}" presName="FourConn_3-4" presStyleLbl="fgAccFollowNode1" presStyleIdx="2" presStyleCnt="3">
        <dgm:presLayoutVars>
          <dgm:bulletEnabled val="1"/>
        </dgm:presLayoutVars>
      </dgm:prSet>
      <dgm:spPr/>
    </dgm:pt>
    <dgm:pt modelId="{F20ABF35-FD3C-4297-937A-44AD97917C4E}" type="pres">
      <dgm:prSet presAssocID="{8A5EBA03-9711-423E-A29D-C0AF2806AB5A}" presName="FourNodes_1_text" presStyleLbl="node1" presStyleIdx="3" presStyleCnt="4">
        <dgm:presLayoutVars>
          <dgm:bulletEnabled val="1"/>
        </dgm:presLayoutVars>
      </dgm:prSet>
      <dgm:spPr/>
    </dgm:pt>
    <dgm:pt modelId="{2720FC72-3FF0-4C0B-9D64-9B6A23431EED}" type="pres">
      <dgm:prSet presAssocID="{8A5EBA03-9711-423E-A29D-C0AF2806AB5A}" presName="FourNodes_2_text" presStyleLbl="node1" presStyleIdx="3" presStyleCnt="4">
        <dgm:presLayoutVars>
          <dgm:bulletEnabled val="1"/>
        </dgm:presLayoutVars>
      </dgm:prSet>
      <dgm:spPr/>
    </dgm:pt>
    <dgm:pt modelId="{04134254-3846-4AC1-A806-28F041CBE28B}" type="pres">
      <dgm:prSet presAssocID="{8A5EBA03-9711-423E-A29D-C0AF2806AB5A}" presName="FourNodes_3_text" presStyleLbl="node1" presStyleIdx="3" presStyleCnt="4">
        <dgm:presLayoutVars>
          <dgm:bulletEnabled val="1"/>
        </dgm:presLayoutVars>
      </dgm:prSet>
      <dgm:spPr/>
    </dgm:pt>
    <dgm:pt modelId="{511ED598-56F8-4A7D-BF21-06A950B4DA65}" type="pres">
      <dgm:prSet presAssocID="{8A5EBA03-9711-423E-A29D-C0AF2806AB5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53A5009-59E4-4D7D-9523-E3E4C6030BC8}" type="presOf" srcId="{CEA57E6F-C13E-4574-B1B7-074CF0A61FC4}" destId="{FA02E75C-D31C-40B1-AD4A-5F58096DB4F2}" srcOrd="0" destOrd="0" presId="urn:microsoft.com/office/officeart/2005/8/layout/vProcess5"/>
    <dgm:cxn modelId="{20CF8914-BF98-4364-8E30-2BB21FAE8CC1}" type="presOf" srcId="{DE3E8B7F-38C4-44C3-92F6-D1C7C906B1F9}" destId="{4E79C59F-AEBC-49D4-B826-89276E710FC9}" srcOrd="0" destOrd="0" presId="urn:microsoft.com/office/officeart/2005/8/layout/vProcess5"/>
    <dgm:cxn modelId="{43B17668-9AB5-4520-B76B-56FBF7B45268}" type="presOf" srcId="{6E0B7F75-A2C3-4660-A4DA-9445EFFEB7FD}" destId="{B2638E36-7D3D-4B0B-8AA3-0BDC2101A4C7}" srcOrd="0" destOrd="0" presId="urn:microsoft.com/office/officeart/2005/8/layout/vProcess5"/>
    <dgm:cxn modelId="{D7DCC348-C459-41C6-8AAE-BFEB5890C7E5}" srcId="{8A5EBA03-9711-423E-A29D-C0AF2806AB5A}" destId="{927FB123-463C-46B8-8EF9-376B3AEB2C1C}" srcOrd="3" destOrd="0" parTransId="{F12BC404-1262-4B65-83B8-F37FC810B2C4}" sibTransId="{FFDF1C21-C010-4960-A0CC-BCF3342DF70E}"/>
    <dgm:cxn modelId="{69DAD74B-38FF-419A-B927-009A1192C1EE}" type="presOf" srcId="{1BAFAB1C-A971-4F74-9041-FD32139494A1}" destId="{03A99EFB-0E37-4A4F-BC5E-19C1E03153DB}" srcOrd="0" destOrd="0" presId="urn:microsoft.com/office/officeart/2005/8/layout/vProcess5"/>
    <dgm:cxn modelId="{6A2B467C-B69C-4187-926F-B0EB3733592C}" type="presOf" srcId="{441B6239-8DA4-4449-8D9F-AEDA8F2D3CBB}" destId="{365A44B4-4E99-43B6-8567-C234831F5140}" srcOrd="0" destOrd="0" presId="urn:microsoft.com/office/officeart/2005/8/layout/vProcess5"/>
    <dgm:cxn modelId="{BDD80981-8EC3-4AD6-ABFC-834E5EAB7AFF}" type="presOf" srcId="{927FB123-463C-46B8-8EF9-376B3AEB2C1C}" destId="{511ED598-56F8-4A7D-BF21-06A950B4DA65}" srcOrd="1" destOrd="0" presId="urn:microsoft.com/office/officeart/2005/8/layout/vProcess5"/>
    <dgm:cxn modelId="{E0321A8B-06E5-4553-BA89-C36CCE4E6B29}" srcId="{8A5EBA03-9711-423E-A29D-C0AF2806AB5A}" destId="{6E0B7F75-A2C3-4660-A4DA-9445EFFEB7FD}" srcOrd="2" destOrd="0" parTransId="{E3F234C9-1517-4B35-AF57-6AEEE5E72F8F}" sibTransId="{0B8F423C-DC23-462F-8E47-7FA41FFB1FDA}"/>
    <dgm:cxn modelId="{9BBACE91-1DF1-421C-8C6A-C79533C70A65}" type="presOf" srcId="{DE3E8B7F-38C4-44C3-92F6-D1C7C906B1F9}" destId="{F20ABF35-FD3C-4297-937A-44AD97917C4E}" srcOrd="1" destOrd="0" presId="urn:microsoft.com/office/officeart/2005/8/layout/vProcess5"/>
    <dgm:cxn modelId="{EF1228A5-9ECD-4A4E-A59B-61E443996CCD}" srcId="{8A5EBA03-9711-423E-A29D-C0AF2806AB5A}" destId="{441B6239-8DA4-4449-8D9F-AEDA8F2D3CBB}" srcOrd="1" destOrd="0" parTransId="{630F916A-1915-4AE9-A8E1-3012C8A5A78F}" sibTransId="{1BAFAB1C-A971-4F74-9041-FD32139494A1}"/>
    <dgm:cxn modelId="{BEF0BCAA-2261-475F-AA1C-7B8C032B8C68}" type="presOf" srcId="{927FB123-463C-46B8-8EF9-376B3AEB2C1C}" destId="{643C786B-D2AE-42DF-A93B-E7279EA48C30}" srcOrd="0" destOrd="0" presId="urn:microsoft.com/office/officeart/2005/8/layout/vProcess5"/>
    <dgm:cxn modelId="{078487AF-795C-479F-85C5-3533E98C0165}" type="presOf" srcId="{6E0B7F75-A2C3-4660-A4DA-9445EFFEB7FD}" destId="{04134254-3846-4AC1-A806-28F041CBE28B}" srcOrd="1" destOrd="0" presId="urn:microsoft.com/office/officeart/2005/8/layout/vProcess5"/>
    <dgm:cxn modelId="{1DFDA5DD-93B5-4D0B-9C59-14379A8750B7}" type="presOf" srcId="{8A5EBA03-9711-423E-A29D-C0AF2806AB5A}" destId="{6D33B3D7-3FFB-46EF-9309-AC1CB66DA10E}" srcOrd="0" destOrd="0" presId="urn:microsoft.com/office/officeart/2005/8/layout/vProcess5"/>
    <dgm:cxn modelId="{54C629DF-2989-45A9-B12F-C0054DB7E8E0}" type="presOf" srcId="{441B6239-8DA4-4449-8D9F-AEDA8F2D3CBB}" destId="{2720FC72-3FF0-4C0B-9D64-9B6A23431EED}" srcOrd="1" destOrd="0" presId="urn:microsoft.com/office/officeart/2005/8/layout/vProcess5"/>
    <dgm:cxn modelId="{F6751CEC-679F-4CDA-8833-C5A975E30DE9}" srcId="{8A5EBA03-9711-423E-A29D-C0AF2806AB5A}" destId="{DE3E8B7F-38C4-44C3-92F6-D1C7C906B1F9}" srcOrd="0" destOrd="0" parTransId="{7BCF3C5D-2026-457F-BDB6-ABD111AE7DB8}" sibTransId="{CEA57E6F-C13E-4574-B1B7-074CF0A61FC4}"/>
    <dgm:cxn modelId="{B21F3AFA-3C19-4C96-A7B8-9BC2341D7161}" type="presOf" srcId="{0B8F423C-DC23-462F-8E47-7FA41FFB1FDA}" destId="{9233080C-4DAD-430F-9594-3B14AEA0DD47}" srcOrd="0" destOrd="0" presId="urn:microsoft.com/office/officeart/2005/8/layout/vProcess5"/>
    <dgm:cxn modelId="{332170C7-6027-4D0A-B647-A726D9C2CB32}" type="presParOf" srcId="{6D33B3D7-3FFB-46EF-9309-AC1CB66DA10E}" destId="{594C4FE2-C457-453E-937C-7A076AE10540}" srcOrd="0" destOrd="0" presId="urn:microsoft.com/office/officeart/2005/8/layout/vProcess5"/>
    <dgm:cxn modelId="{7A457D71-A424-4C94-9952-53B464FFC51E}" type="presParOf" srcId="{6D33B3D7-3FFB-46EF-9309-AC1CB66DA10E}" destId="{4E79C59F-AEBC-49D4-B826-89276E710FC9}" srcOrd="1" destOrd="0" presId="urn:microsoft.com/office/officeart/2005/8/layout/vProcess5"/>
    <dgm:cxn modelId="{7F8CEB8B-70E5-4D9B-A020-9C8308ED1033}" type="presParOf" srcId="{6D33B3D7-3FFB-46EF-9309-AC1CB66DA10E}" destId="{365A44B4-4E99-43B6-8567-C234831F5140}" srcOrd="2" destOrd="0" presId="urn:microsoft.com/office/officeart/2005/8/layout/vProcess5"/>
    <dgm:cxn modelId="{02FF84E7-4305-4E0C-90E3-EE247B862B03}" type="presParOf" srcId="{6D33B3D7-3FFB-46EF-9309-AC1CB66DA10E}" destId="{B2638E36-7D3D-4B0B-8AA3-0BDC2101A4C7}" srcOrd="3" destOrd="0" presId="urn:microsoft.com/office/officeart/2005/8/layout/vProcess5"/>
    <dgm:cxn modelId="{16A4F01F-60B9-49C9-8EB3-AA027AF00504}" type="presParOf" srcId="{6D33B3D7-3FFB-46EF-9309-AC1CB66DA10E}" destId="{643C786B-D2AE-42DF-A93B-E7279EA48C30}" srcOrd="4" destOrd="0" presId="urn:microsoft.com/office/officeart/2005/8/layout/vProcess5"/>
    <dgm:cxn modelId="{4A1D98AF-4EF9-4B15-AAAE-757FA3C970F6}" type="presParOf" srcId="{6D33B3D7-3FFB-46EF-9309-AC1CB66DA10E}" destId="{FA02E75C-D31C-40B1-AD4A-5F58096DB4F2}" srcOrd="5" destOrd="0" presId="urn:microsoft.com/office/officeart/2005/8/layout/vProcess5"/>
    <dgm:cxn modelId="{7AEEA8A2-6106-44A6-A866-F4DF7E8A1565}" type="presParOf" srcId="{6D33B3D7-3FFB-46EF-9309-AC1CB66DA10E}" destId="{03A99EFB-0E37-4A4F-BC5E-19C1E03153DB}" srcOrd="6" destOrd="0" presId="urn:microsoft.com/office/officeart/2005/8/layout/vProcess5"/>
    <dgm:cxn modelId="{52F876C4-21FD-40BB-A2DA-85871E6B9726}" type="presParOf" srcId="{6D33B3D7-3FFB-46EF-9309-AC1CB66DA10E}" destId="{9233080C-4DAD-430F-9594-3B14AEA0DD47}" srcOrd="7" destOrd="0" presId="urn:microsoft.com/office/officeart/2005/8/layout/vProcess5"/>
    <dgm:cxn modelId="{87B5A40F-CB4A-4C1D-9BFC-30C3841F2563}" type="presParOf" srcId="{6D33B3D7-3FFB-46EF-9309-AC1CB66DA10E}" destId="{F20ABF35-FD3C-4297-937A-44AD97917C4E}" srcOrd="8" destOrd="0" presId="urn:microsoft.com/office/officeart/2005/8/layout/vProcess5"/>
    <dgm:cxn modelId="{D4CAE4B3-C29F-4C5B-8CDF-3F4A1EDEB905}" type="presParOf" srcId="{6D33B3D7-3FFB-46EF-9309-AC1CB66DA10E}" destId="{2720FC72-3FF0-4C0B-9D64-9B6A23431EED}" srcOrd="9" destOrd="0" presId="urn:microsoft.com/office/officeart/2005/8/layout/vProcess5"/>
    <dgm:cxn modelId="{5DC81D13-9A1F-4BE8-BEC2-71D058B2D1AF}" type="presParOf" srcId="{6D33B3D7-3FFB-46EF-9309-AC1CB66DA10E}" destId="{04134254-3846-4AC1-A806-28F041CBE28B}" srcOrd="10" destOrd="0" presId="urn:microsoft.com/office/officeart/2005/8/layout/vProcess5"/>
    <dgm:cxn modelId="{C4775125-22FF-47EE-AF2D-62DE0932C3F8}" type="presParOf" srcId="{6D33B3D7-3FFB-46EF-9309-AC1CB66DA10E}" destId="{511ED598-56F8-4A7D-BF21-06A950B4DA6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9C59F-AEBC-49D4-B826-89276E710FC9}">
      <dsp:nvSpPr>
        <dsp:cNvPr id="0" name=""/>
        <dsp:cNvSpPr/>
      </dsp:nvSpPr>
      <dsp:spPr>
        <a:xfrm>
          <a:off x="0" y="0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n-lt"/>
            </a:rPr>
            <a:t>이미지 파일의 파일명을 분석하여 성별과 스타일을 추출</a:t>
          </a:r>
        </a:p>
      </dsp:txBody>
      <dsp:txXfrm>
        <a:off x="34916" y="34916"/>
        <a:ext cx="5115290" cy="1122274"/>
      </dsp:txXfrm>
    </dsp:sp>
    <dsp:sp modelId="{365A44B4-4E99-43B6-8567-C234831F5140}">
      <dsp:nvSpPr>
        <dsp:cNvPr id="0" name=""/>
        <dsp:cNvSpPr/>
      </dsp:nvSpPr>
      <dsp:spPr>
        <a:xfrm>
          <a:off x="544575" y="1408853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n-lt"/>
            </a:rPr>
            <a:t>추출한 데이터를 성별로 대분류 후 스타일로 소분류</a:t>
          </a:r>
        </a:p>
      </dsp:txBody>
      <dsp:txXfrm>
        <a:off x="579491" y="1443769"/>
        <a:ext cx="5113122" cy="1122274"/>
      </dsp:txXfrm>
    </dsp:sp>
    <dsp:sp modelId="{B2638E36-7D3D-4B0B-8AA3-0BDC2101A4C7}">
      <dsp:nvSpPr>
        <dsp:cNvPr id="0" name=""/>
        <dsp:cNvSpPr/>
      </dsp:nvSpPr>
      <dsp:spPr>
        <a:xfrm>
          <a:off x="1081024" y="2817706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n-lt"/>
            </a:rPr>
            <a:t>성별</a:t>
          </a:r>
          <a:r>
            <a:rPr lang="en-US" altLang="ko-KR" sz="1800" b="1" kern="1200" dirty="0">
              <a:latin typeface="+mn-lt"/>
            </a:rPr>
            <a:t>&amp;</a:t>
          </a:r>
          <a:r>
            <a:rPr lang="ko-KR" altLang="en-US" sz="1800" b="1" kern="1200" dirty="0">
              <a:latin typeface="+mn-lt"/>
            </a:rPr>
            <a:t>스타일 조합에 각각 이미지</a:t>
          </a:r>
          <a:r>
            <a:rPr lang="en-US" altLang="ko-KR" sz="1800" b="1" kern="1200" dirty="0">
              <a:latin typeface="+mn-lt"/>
            </a:rPr>
            <a:t>ID </a:t>
          </a:r>
          <a:r>
            <a:rPr lang="ko-KR" altLang="en-US" sz="1800" b="1" kern="1200" dirty="0">
              <a:latin typeface="+mn-lt"/>
            </a:rPr>
            <a:t>수 카운트</a:t>
          </a:r>
        </a:p>
      </dsp:txBody>
      <dsp:txXfrm>
        <a:off x="1115940" y="2852622"/>
        <a:ext cx="5121250" cy="1122274"/>
      </dsp:txXfrm>
    </dsp:sp>
    <dsp:sp modelId="{643C786B-D2AE-42DF-A93B-E7279EA48C30}">
      <dsp:nvSpPr>
        <dsp:cNvPr id="0" name=""/>
        <dsp:cNvSpPr/>
      </dsp:nvSpPr>
      <dsp:spPr>
        <a:xfrm>
          <a:off x="1625599" y="4226560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latin typeface="+mn-lt"/>
            </a:rPr>
            <a:t>Training</a:t>
          </a:r>
          <a:r>
            <a:rPr lang="ko-KR" altLang="en-US" sz="1800" b="1" kern="1200" dirty="0">
              <a:latin typeface="+mn-lt"/>
            </a:rPr>
            <a:t>과 </a:t>
          </a:r>
          <a:r>
            <a:rPr lang="en-US" altLang="ko-KR" sz="1800" b="1" kern="1200" dirty="0">
              <a:latin typeface="+mn-lt"/>
            </a:rPr>
            <a:t>Validation </a:t>
          </a:r>
          <a:r>
            <a:rPr lang="ko-KR" altLang="en-US" sz="1800" b="1" kern="1200" dirty="0">
              <a:latin typeface="+mn-lt"/>
            </a:rPr>
            <a:t>결과를 각각 표 형식으로 작성</a:t>
          </a:r>
        </a:p>
      </dsp:txBody>
      <dsp:txXfrm>
        <a:off x="1660515" y="4261476"/>
        <a:ext cx="5113122" cy="1122274"/>
      </dsp:txXfrm>
    </dsp:sp>
    <dsp:sp modelId="{FA02E75C-D31C-40B1-AD4A-5F58096DB4F2}">
      <dsp:nvSpPr>
        <dsp:cNvPr id="0" name=""/>
        <dsp:cNvSpPr/>
      </dsp:nvSpPr>
      <dsp:spPr>
        <a:xfrm>
          <a:off x="5727530" y="913045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5901876" y="913045"/>
        <a:ext cx="426177" cy="583089"/>
      </dsp:txXfrm>
    </dsp:sp>
    <dsp:sp modelId="{03A99EFB-0E37-4A4F-BC5E-19C1E03153DB}">
      <dsp:nvSpPr>
        <dsp:cNvPr id="0" name=""/>
        <dsp:cNvSpPr/>
      </dsp:nvSpPr>
      <dsp:spPr>
        <a:xfrm>
          <a:off x="6272106" y="2321898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6446452" y="2321898"/>
        <a:ext cx="426177" cy="583089"/>
      </dsp:txXfrm>
    </dsp:sp>
    <dsp:sp modelId="{9233080C-4DAD-430F-9594-3B14AEA0DD47}">
      <dsp:nvSpPr>
        <dsp:cNvPr id="0" name=""/>
        <dsp:cNvSpPr/>
      </dsp:nvSpPr>
      <dsp:spPr>
        <a:xfrm>
          <a:off x="6808554" y="3730752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6982900" y="3730752"/>
        <a:ext cx="426177" cy="583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24BAC-0E6C-439D-AC9E-9F8C7EA59A5D}">
      <dsp:nvSpPr>
        <dsp:cNvPr id="0" name=""/>
        <dsp:cNvSpPr/>
      </dsp:nvSpPr>
      <dsp:spPr>
        <a:xfrm>
          <a:off x="0" y="0"/>
          <a:ext cx="6502400" cy="103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YoloV5</a:t>
          </a:r>
          <a:r>
            <a:rPr lang="ko-KR" altLang="en-US" sz="1800" b="1" kern="1200" dirty="0"/>
            <a:t>를 사용하여 사람 객체 추출</a:t>
          </a:r>
          <a:endParaRPr lang="ko-KR" altLang="en-US" sz="1800" b="1" kern="1200" dirty="0">
            <a:latin typeface="+mn-lt"/>
          </a:endParaRPr>
        </a:p>
      </dsp:txBody>
      <dsp:txXfrm>
        <a:off x="30183" y="30183"/>
        <a:ext cx="5303309" cy="970154"/>
      </dsp:txXfrm>
    </dsp:sp>
    <dsp:sp modelId="{BD3468AE-23FC-48B1-9346-84CD5C184379}">
      <dsp:nvSpPr>
        <dsp:cNvPr id="0" name=""/>
        <dsp:cNvSpPr/>
      </dsp:nvSpPr>
      <dsp:spPr>
        <a:xfrm>
          <a:off x="544575" y="1217887"/>
          <a:ext cx="6502400" cy="103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추출한 이미지를 </a:t>
          </a:r>
          <a:r>
            <a:rPr lang="en-US" altLang="ko-KR" sz="1800" b="1" kern="1200" dirty="0" err="1"/>
            <a:t>Lanczos</a:t>
          </a:r>
          <a:r>
            <a:rPr lang="ko-KR" altLang="en-US" sz="1800" b="1" kern="1200" dirty="0"/>
            <a:t>를 사용하여 해상도를 유지하면서 </a:t>
          </a:r>
          <a:r>
            <a:rPr lang="en-US" altLang="ko-KR" sz="1800" b="1" kern="1200" dirty="0"/>
            <a:t>224*224 </a:t>
          </a:r>
          <a:r>
            <a:rPr lang="ko-KR" altLang="en-US" sz="1800" b="1" kern="1200" dirty="0"/>
            <a:t>사이즈로 </a:t>
          </a:r>
          <a:r>
            <a:rPr lang="en-US" altLang="ko-KR" sz="1800" b="1" kern="1200" dirty="0"/>
            <a:t>Resize</a:t>
          </a:r>
          <a:endParaRPr lang="ko-KR" altLang="en-US" sz="1800" b="1" kern="1200" dirty="0">
            <a:latin typeface="+mn-lt"/>
          </a:endParaRPr>
        </a:p>
      </dsp:txBody>
      <dsp:txXfrm>
        <a:off x="574758" y="1248070"/>
        <a:ext cx="5227619" cy="970154"/>
      </dsp:txXfrm>
    </dsp:sp>
    <dsp:sp modelId="{EF852588-D0D7-4C52-B82E-2417796CD8F3}">
      <dsp:nvSpPr>
        <dsp:cNvPr id="0" name=""/>
        <dsp:cNvSpPr/>
      </dsp:nvSpPr>
      <dsp:spPr>
        <a:xfrm>
          <a:off x="1081024" y="2435775"/>
          <a:ext cx="6502400" cy="103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YoloV5</a:t>
          </a:r>
          <a:r>
            <a:rPr lang="ko-KR" altLang="en-US" sz="1800" b="1" kern="1200" dirty="0"/>
            <a:t>가 사람 객체로 인식하지 못한 이미지는 </a:t>
          </a:r>
          <a:r>
            <a:rPr lang="en-US" altLang="ko-KR" sz="1800" b="1" kern="1200" dirty="0"/>
            <a:t>YoloV5 </a:t>
          </a:r>
          <a:r>
            <a:rPr lang="ko-KR" altLang="en-US" sz="1800" b="1" kern="1200" dirty="0"/>
            <a:t>사용 없이 </a:t>
          </a:r>
          <a:r>
            <a:rPr lang="en-US" altLang="ko-KR" sz="1800" b="1" kern="1200" dirty="0" err="1"/>
            <a:t>Lanczos</a:t>
          </a:r>
          <a:r>
            <a:rPr lang="ko-KR" altLang="en-US" sz="1800" b="1" kern="1200" dirty="0"/>
            <a:t>로 해상도만 유지하여 </a:t>
          </a:r>
          <a:r>
            <a:rPr lang="en-US" altLang="ko-KR" sz="1800" b="1" kern="1200" dirty="0"/>
            <a:t>224*224 </a:t>
          </a:r>
          <a:r>
            <a:rPr lang="ko-KR" altLang="en-US" sz="1800" b="1" kern="1200" dirty="0"/>
            <a:t>사이즈로 </a:t>
          </a:r>
          <a:r>
            <a:rPr lang="en-US" altLang="ko-KR" sz="1800" b="1" kern="1200" dirty="0"/>
            <a:t>Resize</a:t>
          </a:r>
          <a:endParaRPr lang="ko-KR" altLang="en-US" sz="1800" b="1" kern="1200" dirty="0">
            <a:latin typeface="+mn-lt"/>
          </a:endParaRPr>
        </a:p>
      </dsp:txBody>
      <dsp:txXfrm>
        <a:off x="1111207" y="2465958"/>
        <a:ext cx="5235747" cy="970154"/>
      </dsp:txXfrm>
    </dsp:sp>
    <dsp:sp modelId="{33B4D797-2854-4172-893A-BBD4803D64BA}">
      <dsp:nvSpPr>
        <dsp:cNvPr id="0" name=""/>
        <dsp:cNvSpPr/>
      </dsp:nvSpPr>
      <dsp:spPr>
        <a:xfrm>
          <a:off x="1625599" y="3653662"/>
          <a:ext cx="6502400" cy="103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n-lt"/>
            </a:rPr>
            <a:t>전처리된 이미지를 성별</a:t>
          </a:r>
          <a:r>
            <a:rPr lang="en-US" altLang="en-US" sz="1800" b="1" kern="1200" dirty="0">
              <a:latin typeface="+mn-lt"/>
            </a:rPr>
            <a:t>_</a:t>
          </a:r>
          <a:r>
            <a:rPr lang="ko-KR" altLang="en-US" sz="1800" b="1" kern="1200" dirty="0">
              <a:latin typeface="+mn-lt"/>
            </a:rPr>
            <a:t>스타일로 폴더 분류</a:t>
          </a:r>
        </a:p>
      </dsp:txBody>
      <dsp:txXfrm>
        <a:off x="1655782" y="3683845"/>
        <a:ext cx="5227619" cy="970154"/>
      </dsp:txXfrm>
    </dsp:sp>
    <dsp:sp modelId="{56AE3D81-0FF0-4B61-9153-B537161980BD}">
      <dsp:nvSpPr>
        <dsp:cNvPr id="0" name=""/>
        <dsp:cNvSpPr/>
      </dsp:nvSpPr>
      <dsp:spPr>
        <a:xfrm>
          <a:off x="5832561" y="789284"/>
          <a:ext cx="669838" cy="66983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5983275" y="789284"/>
        <a:ext cx="368410" cy="504053"/>
      </dsp:txXfrm>
    </dsp:sp>
    <dsp:sp modelId="{1D8A470C-7C9C-429A-96CA-297C23BE8C1D}">
      <dsp:nvSpPr>
        <dsp:cNvPr id="0" name=""/>
        <dsp:cNvSpPr/>
      </dsp:nvSpPr>
      <dsp:spPr>
        <a:xfrm>
          <a:off x="6377137" y="2007172"/>
          <a:ext cx="669838" cy="66983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6527851" y="2007172"/>
        <a:ext cx="368410" cy="504053"/>
      </dsp:txXfrm>
    </dsp:sp>
    <dsp:sp modelId="{1A47A5EC-1A6F-455B-82BF-3FA8BEE475C6}">
      <dsp:nvSpPr>
        <dsp:cNvPr id="0" name=""/>
        <dsp:cNvSpPr/>
      </dsp:nvSpPr>
      <dsp:spPr>
        <a:xfrm>
          <a:off x="6913585" y="3225059"/>
          <a:ext cx="669838" cy="66983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7064299" y="3225059"/>
        <a:ext cx="368410" cy="5040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9C59F-AEBC-49D4-B826-89276E710FC9}">
      <dsp:nvSpPr>
        <dsp:cNvPr id="0" name=""/>
        <dsp:cNvSpPr/>
      </dsp:nvSpPr>
      <dsp:spPr>
        <a:xfrm>
          <a:off x="0" y="0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n-lt"/>
            </a:rPr>
            <a:t>이미지 데이터의 이미지 </a:t>
          </a:r>
          <a:r>
            <a:rPr lang="en-US" altLang="ko-KR" sz="1800" b="1" kern="1200" dirty="0">
              <a:latin typeface="+mn-lt"/>
            </a:rPr>
            <a:t>ID</a:t>
          </a:r>
          <a:r>
            <a:rPr lang="ko-KR" altLang="en-US" sz="1800" b="1" kern="1200" dirty="0">
              <a:latin typeface="+mn-lt"/>
            </a:rPr>
            <a:t>와 </a:t>
          </a:r>
          <a:r>
            <a:rPr lang="ko-KR" altLang="en-US" sz="1800" b="1" kern="1200" dirty="0" err="1">
              <a:latin typeface="+mn-lt"/>
            </a:rPr>
            <a:t>라벨링</a:t>
          </a:r>
          <a:r>
            <a:rPr lang="ko-KR" altLang="en-US" sz="1800" b="1" kern="1200" dirty="0">
              <a:latin typeface="+mn-lt"/>
            </a:rPr>
            <a:t> 데이터의 이미지 </a:t>
          </a:r>
          <a:r>
            <a:rPr lang="en-US" altLang="ko-KR" sz="1800" b="1" kern="1200" dirty="0">
              <a:latin typeface="+mn-lt"/>
            </a:rPr>
            <a:t>ID </a:t>
          </a:r>
          <a:r>
            <a:rPr lang="ko-KR" altLang="en-US" sz="1800" b="1" kern="1200" dirty="0">
              <a:latin typeface="+mn-lt"/>
            </a:rPr>
            <a:t>비교 후</a:t>
          </a:r>
          <a:r>
            <a:rPr lang="en-US" altLang="ko-KR" sz="1800" b="1" kern="1200" dirty="0">
              <a:latin typeface="+mn-lt"/>
            </a:rPr>
            <a:t>, </a:t>
          </a:r>
          <a:r>
            <a:rPr lang="ko-KR" altLang="en-US" sz="1800" b="1" kern="1200" dirty="0">
              <a:latin typeface="+mn-lt"/>
            </a:rPr>
            <a:t>동일한 </a:t>
          </a:r>
          <a:r>
            <a:rPr lang="ko-KR" altLang="en-US" sz="1800" b="1" kern="1200" dirty="0" err="1">
              <a:latin typeface="+mn-lt"/>
            </a:rPr>
            <a:t>라벨링</a:t>
          </a:r>
          <a:r>
            <a:rPr lang="ko-KR" altLang="en-US" sz="1800" b="1" kern="1200" dirty="0">
              <a:latin typeface="+mn-lt"/>
            </a:rPr>
            <a:t> 데이터 추출</a:t>
          </a:r>
        </a:p>
      </dsp:txBody>
      <dsp:txXfrm>
        <a:off x="34916" y="34916"/>
        <a:ext cx="5115290" cy="1122274"/>
      </dsp:txXfrm>
    </dsp:sp>
    <dsp:sp modelId="{365A44B4-4E99-43B6-8567-C234831F5140}">
      <dsp:nvSpPr>
        <dsp:cNvPr id="0" name=""/>
        <dsp:cNvSpPr/>
      </dsp:nvSpPr>
      <dsp:spPr>
        <a:xfrm>
          <a:off x="544575" y="1408853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 err="1">
              <a:latin typeface="+mn-lt"/>
            </a:rPr>
            <a:t>라벨링</a:t>
          </a:r>
          <a:r>
            <a:rPr lang="ko-KR" altLang="en-US" sz="1800" b="1" kern="1200" dirty="0">
              <a:latin typeface="+mn-lt"/>
            </a:rPr>
            <a:t> 데이터의 파일명을 기반으로 성별과 스타일 정보를 추출</a:t>
          </a:r>
        </a:p>
      </dsp:txBody>
      <dsp:txXfrm>
        <a:off x="579491" y="1443769"/>
        <a:ext cx="5113122" cy="1122274"/>
      </dsp:txXfrm>
    </dsp:sp>
    <dsp:sp modelId="{B2638E36-7D3D-4B0B-8AA3-0BDC2101A4C7}">
      <dsp:nvSpPr>
        <dsp:cNvPr id="0" name=""/>
        <dsp:cNvSpPr/>
      </dsp:nvSpPr>
      <dsp:spPr>
        <a:xfrm>
          <a:off x="1081024" y="2817706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n-lt"/>
            </a:rPr>
            <a:t>성별</a:t>
          </a:r>
          <a:r>
            <a:rPr lang="en-US" altLang="ko-KR" sz="1800" b="1" kern="1200" dirty="0">
              <a:latin typeface="+mn-lt"/>
            </a:rPr>
            <a:t>&amp;</a:t>
          </a:r>
          <a:r>
            <a:rPr lang="ko-KR" altLang="en-US" sz="1800" b="1" kern="1200" dirty="0">
              <a:latin typeface="+mn-lt"/>
            </a:rPr>
            <a:t>스타일 조합에 각각 설문</a:t>
          </a:r>
          <a:r>
            <a:rPr lang="en-US" altLang="ko-KR" sz="1800" b="1" kern="1200" dirty="0">
              <a:latin typeface="+mn-lt"/>
            </a:rPr>
            <a:t>ID </a:t>
          </a:r>
          <a:r>
            <a:rPr lang="ko-KR" altLang="en-US" sz="1800" b="1" kern="1200" dirty="0">
              <a:latin typeface="+mn-lt"/>
            </a:rPr>
            <a:t>수 카운트</a:t>
          </a:r>
        </a:p>
      </dsp:txBody>
      <dsp:txXfrm>
        <a:off x="1115940" y="2852622"/>
        <a:ext cx="5121250" cy="1122274"/>
      </dsp:txXfrm>
    </dsp:sp>
    <dsp:sp modelId="{643C786B-D2AE-42DF-A93B-E7279EA48C30}">
      <dsp:nvSpPr>
        <dsp:cNvPr id="0" name=""/>
        <dsp:cNvSpPr/>
      </dsp:nvSpPr>
      <dsp:spPr>
        <a:xfrm>
          <a:off x="1625599" y="4226560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latin typeface="+mn-lt"/>
            </a:rPr>
            <a:t>Training</a:t>
          </a:r>
          <a:r>
            <a:rPr lang="ko-KR" altLang="en-US" sz="1800" b="1" kern="1200" dirty="0">
              <a:latin typeface="+mn-lt"/>
            </a:rPr>
            <a:t>과 </a:t>
          </a:r>
          <a:r>
            <a:rPr lang="en-US" altLang="ko-KR" sz="1800" b="1" kern="1200" dirty="0">
              <a:latin typeface="+mn-lt"/>
            </a:rPr>
            <a:t>Validation </a:t>
          </a:r>
          <a:r>
            <a:rPr lang="ko-KR" altLang="en-US" sz="1800" b="1" kern="1200" dirty="0">
              <a:latin typeface="+mn-lt"/>
            </a:rPr>
            <a:t>결과를 각각 표 형식으로 작성</a:t>
          </a:r>
        </a:p>
      </dsp:txBody>
      <dsp:txXfrm>
        <a:off x="1660515" y="4261476"/>
        <a:ext cx="5113122" cy="1122274"/>
      </dsp:txXfrm>
    </dsp:sp>
    <dsp:sp modelId="{FA02E75C-D31C-40B1-AD4A-5F58096DB4F2}">
      <dsp:nvSpPr>
        <dsp:cNvPr id="0" name=""/>
        <dsp:cNvSpPr/>
      </dsp:nvSpPr>
      <dsp:spPr>
        <a:xfrm>
          <a:off x="5727530" y="913045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5901876" y="913045"/>
        <a:ext cx="426177" cy="583089"/>
      </dsp:txXfrm>
    </dsp:sp>
    <dsp:sp modelId="{03A99EFB-0E37-4A4F-BC5E-19C1E03153DB}">
      <dsp:nvSpPr>
        <dsp:cNvPr id="0" name=""/>
        <dsp:cNvSpPr/>
      </dsp:nvSpPr>
      <dsp:spPr>
        <a:xfrm>
          <a:off x="6272106" y="2321898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6446452" y="2321898"/>
        <a:ext cx="426177" cy="583089"/>
      </dsp:txXfrm>
    </dsp:sp>
    <dsp:sp modelId="{9233080C-4DAD-430F-9594-3B14AEA0DD47}">
      <dsp:nvSpPr>
        <dsp:cNvPr id="0" name=""/>
        <dsp:cNvSpPr/>
      </dsp:nvSpPr>
      <dsp:spPr>
        <a:xfrm>
          <a:off x="6808554" y="3730752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6982900" y="3730752"/>
        <a:ext cx="426177" cy="583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9C59F-AEBC-49D4-B826-89276E710FC9}">
      <dsp:nvSpPr>
        <dsp:cNvPr id="0" name=""/>
        <dsp:cNvSpPr/>
      </dsp:nvSpPr>
      <dsp:spPr>
        <a:xfrm>
          <a:off x="0" y="0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kern="1200" dirty="0">
              <a:latin typeface="+mn-lt"/>
            </a:rPr>
            <a:t>2-1</a:t>
          </a:r>
          <a:r>
            <a:rPr lang="ko-KR" altLang="en-US" sz="1800" b="1" kern="1200" dirty="0">
              <a:latin typeface="+mn-lt"/>
            </a:rPr>
            <a:t>에서 구한 유효한 </a:t>
          </a:r>
          <a:r>
            <a:rPr lang="ko-KR" altLang="en-US" sz="1800" b="1" kern="1200" dirty="0" err="1">
              <a:latin typeface="+mn-lt"/>
            </a:rPr>
            <a:t>라벨링</a:t>
          </a:r>
          <a:r>
            <a:rPr lang="ko-KR" altLang="en-US" sz="1800" b="1" kern="1200" dirty="0">
              <a:latin typeface="+mn-lt"/>
            </a:rPr>
            <a:t> 데이터에서          </a:t>
          </a:r>
          <a:r>
            <a:rPr lang="en-US" altLang="en-US" sz="1800" b="1" kern="1200" dirty="0">
              <a:latin typeface="+mn-lt"/>
            </a:rPr>
            <a:t>Training</a:t>
          </a:r>
          <a:r>
            <a:rPr lang="ko-KR" altLang="en-US" sz="1800" b="1" kern="1200" dirty="0">
              <a:latin typeface="+mn-lt"/>
            </a:rPr>
            <a:t>과 </a:t>
          </a:r>
          <a:r>
            <a:rPr lang="en-US" altLang="en-US" sz="1800" b="1" kern="1200" dirty="0">
              <a:latin typeface="+mn-lt"/>
            </a:rPr>
            <a:t>Validation</a:t>
          </a:r>
          <a:r>
            <a:rPr lang="ko-KR" altLang="en-US" sz="1800" b="1" kern="1200" dirty="0">
              <a:latin typeface="+mn-lt"/>
            </a:rPr>
            <a:t>에 각각 최소 한 번 이상 투표한 </a:t>
          </a:r>
          <a:r>
            <a:rPr lang="en-US" altLang="en-US" sz="1800" b="1" kern="1200" dirty="0" err="1">
              <a:latin typeface="+mn-lt"/>
            </a:rPr>
            <a:t>R_id</a:t>
          </a:r>
          <a:r>
            <a:rPr lang="en-US" altLang="en-US" sz="1800" b="1" kern="1200" dirty="0">
              <a:latin typeface="+mn-lt"/>
            </a:rPr>
            <a:t> </a:t>
          </a:r>
          <a:r>
            <a:rPr lang="ko-KR" altLang="en-US" sz="1800" b="1" kern="1200" dirty="0">
              <a:latin typeface="+mn-lt"/>
            </a:rPr>
            <a:t>추출</a:t>
          </a:r>
        </a:p>
      </dsp:txBody>
      <dsp:txXfrm>
        <a:off x="34916" y="34916"/>
        <a:ext cx="5115290" cy="1122274"/>
      </dsp:txXfrm>
    </dsp:sp>
    <dsp:sp modelId="{365A44B4-4E99-43B6-8567-C234831F5140}">
      <dsp:nvSpPr>
        <dsp:cNvPr id="0" name=""/>
        <dsp:cNvSpPr/>
      </dsp:nvSpPr>
      <dsp:spPr>
        <a:xfrm>
          <a:off x="380683" y="1408853"/>
          <a:ext cx="6830185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n-lt"/>
            </a:rPr>
            <a:t>유효한 </a:t>
          </a:r>
          <a:r>
            <a:rPr lang="en-US" altLang="en-US" sz="1800" b="1" kern="1200" dirty="0" err="1">
              <a:latin typeface="+mn-lt"/>
            </a:rPr>
            <a:t>R_id</a:t>
          </a:r>
          <a:r>
            <a:rPr lang="en-US" altLang="en-US" sz="1800" b="1" kern="1200" dirty="0">
              <a:latin typeface="+mn-lt"/>
            </a:rPr>
            <a:t>(</a:t>
          </a:r>
          <a:r>
            <a:rPr lang="ko-KR" altLang="en-US" sz="1800" b="1" kern="1200" dirty="0">
              <a:latin typeface="+mn-lt"/>
            </a:rPr>
            <a:t>응답자</a:t>
          </a:r>
          <a:r>
            <a:rPr lang="en-US" altLang="en-US" sz="1800" b="1" kern="1200" dirty="0">
              <a:latin typeface="+mn-lt"/>
            </a:rPr>
            <a:t>) </a:t>
          </a:r>
          <a:r>
            <a:rPr lang="ko-KR" altLang="en-US" sz="1800" b="1" kern="1200" dirty="0">
              <a:latin typeface="+mn-lt"/>
            </a:rPr>
            <a:t>중 응답 수 상위 </a:t>
          </a:r>
          <a:r>
            <a:rPr lang="en-US" altLang="en-US" sz="1800" b="1" kern="1200" dirty="0">
              <a:latin typeface="+mn-lt"/>
            </a:rPr>
            <a:t>100</a:t>
          </a:r>
          <a:r>
            <a:rPr lang="ko-KR" altLang="en-US" sz="1800" b="1" kern="1200" dirty="0">
              <a:latin typeface="+mn-lt"/>
            </a:rPr>
            <a:t>명 추출 </a:t>
          </a:r>
        </a:p>
      </dsp:txBody>
      <dsp:txXfrm>
        <a:off x="415599" y="1443769"/>
        <a:ext cx="5374395" cy="1122274"/>
      </dsp:txXfrm>
    </dsp:sp>
    <dsp:sp modelId="{B2638E36-7D3D-4B0B-8AA3-0BDC2101A4C7}">
      <dsp:nvSpPr>
        <dsp:cNvPr id="0" name=""/>
        <dsp:cNvSpPr/>
      </dsp:nvSpPr>
      <dsp:spPr>
        <a:xfrm>
          <a:off x="1081024" y="2817706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kern="1200" dirty="0">
              <a:latin typeface="+mn-lt"/>
            </a:rPr>
            <a:t>Training </a:t>
          </a:r>
          <a:r>
            <a:rPr lang="ko-KR" altLang="en-US" sz="1800" b="1" kern="1200" dirty="0" err="1">
              <a:latin typeface="+mn-lt"/>
            </a:rPr>
            <a:t>라벨링</a:t>
          </a:r>
          <a:r>
            <a:rPr lang="ko-KR" altLang="en-US" sz="1800" b="1" kern="1200" dirty="0">
              <a:latin typeface="+mn-lt"/>
            </a:rPr>
            <a:t> 데이터와 </a:t>
          </a:r>
          <a:r>
            <a:rPr lang="en-US" altLang="en-US" sz="1800" b="1" kern="1200" dirty="0">
              <a:latin typeface="+mn-lt"/>
            </a:rPr>
            <a:t>Validation </a:t>
          </a:r>
          <a:r>
            <a:rPr lang="ko-KR" altLang="en-US" sz="1800" b="1" kern="1200" dirty="0">
              <a:latin typeface="+mn-lt"/>
            </a:rPr>
            <a:t>데이터 각각에서 유효한 </a:t>
          </a:r>
          <a:r>
            <a:rPr lang="en-US" altLang="en-US" sz="1800" b="1" kern="1200" dirty="0" err="1">
              <a:latin typeface="+mn-lt"/>
            </a:rPr>
            <a:t>R_id</a:t>
          </a:r>
          <a:r>
            <a:rPr lang="ko-KR" altLang="en-US" sz="1800" b="1" kern="1200" dirty="0">
              <a:latin typeface="+mn-lt"/>
            </a:rPr>
            <a:t>의 이미지에 대한 선호</a:t>
          </a:r>
          <a:r>
            <a:rPr lang="en-US" altLang="en-US" sz="1800" b="1" kern="1200" dirty="0">
              <a:latin typeface="+mn-lt"/>
            </a:rPr>
            <a:t>(</a:t>
          </a:r>
          <a:r>
            <a:rPr lang="ko-KR" altLang="en-US" sz="1800" b="1" kern="1200" dirty="0" err="1">
              <a:latin typeface="+mn-lt"/>
            </a:rPr>
            <a:t>비선호</a:t>
          </a:r>
          <a:r>
            <a:rPr lang="en-US" altLang="en-US" sz="1800" b="1" kern="1200" dirty="0">
              <a:latin typeface="+mn-lt"/>
            </a:rPr>
            <a:t>:1 </a:t>
          </a:r>
          <a:r>
            <a:rPr lang="ko-KR" altLang="en-US" sz="1800" b="1" kern="1200" dirty="0">
              <a:latin typeface="+mn-lt"/>
            </a:rPr>
            <a:t>선호</a:t>
          </a:r>
          <a:r>
            <a:rPr lang="en-US" altLang="en-US" sz="1800" b="1" kern="1200" dirty="0">
              <a:latin typeface="+mn-lt"/>
            </a:rPr>
            <a:t>:2) </a:t>
          </a:r>
          <a:r>
            <a:rPr lang="ko-KR" altLang="en-US" sz="1800" b="1" kern="1200" dirty="0">
              <a:latin typeface="+mn-lt"/>
            </a:rPr>
            <a:t>여부 추출</a:t>
          </a:r>
        </a:p>
      </dsp:txBody>
      <dsp:txXfrm>
        <a:off x="1115940" y="2852622"/>
        <a:ext cx="5121250" cy="1122274"/>
      </dsp:txXfrm>
    </dsp:sp>
    <dsp:sp modelId="{643C786B-D2AE-42DF-A93B-E7279EA48C30}">
      <dsp:nvSpPr>
        <dsp:cNvPr id="0" name=""/>
        <dsp:cNvSpPr/>
      </dsp:nvSpPr>
      <dsp:spPr>
        <a:xfrm>
          <a:off x="1625599" y="4226560"/>
          <a:ext cx="6502400" cy="1192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ko-KR" sz="1800" b="1" kern="1200" dirty="0">
              <a:latin typeface="+mn-lt"/>
            </a:rPr>
            <a:t>선호 </a:t>
          </a:r>
          <a:r>
            <a:rPr lang="ko-KR" altLang="ko-KR" sz="1800" b="1" kern="1200" dirty="0" err="1">
              <a:latin typeface="+mn-lt"/>
            </a:rPr>
            <a:t>비선호</a:t>
          </a:r>
          <a:r>
            <a:rPr lang="ko-KR" altLang="ko-KR" sz="1800" b="1" kern="1200" dirty="0">
              <a:latin typeface="+mn-lt"/>
            </a:rPr>
            <a:t> 데이터를 데이터 프레임으로 구성</a:t>
          </a:r>
          <a:r>
            <a:rPr lang="en-US" altLang="ko-KR" sz="1800" b="1" kern="1200" dirty="0">
              <a:latin typeface="+mn-lt"/>
            </a:rPr>
            <a:t>.</a:t>
          </a:r>
          <a:endParaRPr lang="ko-KR" altLang="en-US" sz="1800" b="1" kern="1200" dirty="0">
            <a:latin typeface="+mn-lt"/>
          </a:endParaRPr>
        </a:p>
      </dsp:txBody>
      <dsp:txXfrm>
        <a:off x="1660515" y="4261476"/>
        <a:ext cx="5113122" cy="1122274"/>
      </dsp:txXfrm>
    </dsp:sp>
    <dsp:sp modelId="{FA02E75C-D31C-40B1-AD4A-5F58096DB4F2}">
      <dsp:nvSpPr>
        <dsp:cNvPr id="0" name=""/>
        <dsp:cNvSpPr/>
      </dsp:nvSpPr>
      <dsp:spPr>
        <a:xfrm>
          <a:off x="5727530" y="913045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5901876" y="913045"/>
        <a:ext cx="426177" cy="583089"/>
      </dsp:txXfrm>
    </dsp:sp>
    <dsp:sp modelId="{03A99EFB-0E37-4A4F-BC5E-19C1E03153DB}">
      <dsp:nvSpPr>
        <dsp:cNvPr id="0" name=""/>
        <dsp:cNvSpPr/>
      </dsp:nvSpPr>
      <dsp:spPr>
        <a:xfrm>
          <a:off x="6272106" y="2321898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6446452" y="2321898"/>
        <a:ext cx="426177" cy="583089"/>
      </dsp:txXfrm>
    </dsp:sp>
    <dsp:sp modelId="{9233080C-4DAD-430F-9594-3B14AEA0DD47}">
      <dsp:nvSpPr>
        <dsp:cNvPr id="0" name=""/>
        <dsp:cNvSpPr/>
      </dsp:nvSpPr>
      <dsp:spPr>
        <a:xfrm>
          <a:off x="6808554" y="3730752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6982900" y="3730752"/>
        <a:ext cx="426177" cy="583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2DB98-3C16-0F04-A582-1BC5E7C65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307DE2-0846-58E7-EA3F-416DAAEF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62A31-545A-EC5A-2897-BF772C20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CF6DC-0481-007A-6622-9C064BF2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D06BE-BC2F-C7A3-7BCC-0B8DF30B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9675C-95EF-A54E-0386-4E494BB6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2DEFD5-0E9A-58F1-CE2B-667236DC6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1C3B-6269-DF89-A654-D6BFC520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4257B-C8FF-83DA-5052-26A1745B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A6F42-D037-CE95-21B9-C2F89F11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4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1DFB54-43A7-CD28-6FAC-6C95EED47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6E3882-F8C8-596B-14BE-33E169197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EBD2-F070-EF03-DD79-B4D86887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CCC19-181D-BF75-6956-EBF55E2E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84CA3-6768-E9F4-3930-4DD98458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9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1BBE4-A753-A606-7E6E-61C6988F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96129-C35C-7D9D-DADF-51BDFAEB8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E7F62-6F57-E1E3-EEDF-6D929E33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5F8AC-13C1-46AB-2AEC-7C48FB78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0E279-ECEF-315B-074A-FAD68D9D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83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FD4C3-AED7-88A7-0ABF-3860AFCD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62667-071F-E536-1EED-F9AEC8B6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E94D4-0660-C995-110C-0B5DEEBB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9AEFA7-EDE3-FFCA-B2D5-A92C0A17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7643D-13BD-5813-789C-8AF14FC3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1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D139-534E-A964-02B8-D045B1D7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EF9A1-B9A6-9761-4DB8-E604B1A7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9FB0F4-2E81-060E-1473-BD8AC1A95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08CB3F-22B8-A805-7BC7-2A418F42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22C86-EA22-D734-8BA2-4B9B4670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F9706A-CA1F-12DC-FEBF-0C6B4D9B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3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124D8-E41C-8999-74A1-A4F8733D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84B7C6-2C45-6F90-FD82-4F6FF766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A153E4-EE90-4405-8213-2E330D445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9CFB69-BC20-9D40-3688-47498DBA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72377C-EEA6-07A5-9798-733608A31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A657A9-8EB0-63BE-1051-FF6117CE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8F1214-CC3F-7EE9-E75E-631576FE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0B3102-73A7-8EF1-36EE-EE837528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91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14C65-4B3F-596A-4759-E2965A96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3711FF-252F-329C-9CEB-37C9DD41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103EC2-6489-2744-4C5A-74B7DAC3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D9ACB1-A37E-A7CE-4600-9387D2B6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8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4F08E2-C1CD-79BD-B94A-30DFC4E0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CB51D-EB49-670E-4070-4EE167EE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0DCB3-C7FD-52D1-C6A3-97D7945E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58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29CC-7280-03D6-9467-B4AE9F9B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B0977-9DE1-2633-7D25-12DC9669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BBA856-984B-6C56-A441-B3D38F556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1595EA-32D5-7BE8-FD50-09E9B852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6C47B3-0AE4-DA05-CD11-980326DC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520F-0BA8-7AA8-A5B1-E0C691ED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7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CC76B-274F-8F52-89EC-2239BC85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7AEE9A-48B7-9318-E032-6801ECFEE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29786-940F-F5C0-52A6-5FE0A0881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BBF03-1DDA-FC60-8AF8-32CB606A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E60896-503F-63C5-3FFB-18AAFDFC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72F8-5B62-A24D-158F-F102ECEB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2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58D10-6BF0-2576-4BE1-6E01A63F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1D38-8FB1-791D-B7BE-EA6057438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F3D3C-D278-CA6D-0709-10003F2A2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4F96E-A5D8-485D-BC63-1B936E0E7787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C5B0A-511F-C905-5BC2-88A86B3D2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C085BD-51DA-077B-5CFF-175A6A5C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3023A-5480-4912-842C-F4894E82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6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3F4E10-3215-ECC2-B8E9-88A2C7683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6734C-A450-A03C-B0E7-E4CF0B17FD60}"/>
              </a:ext>
            </a:extLst>
          </p:cNvPr>
          <p:cNvSpPr txBox="1"/>
          <p:nvPr/>
        </p:nvSpPr>
        <p:spPr>
          <a:xfrm>
            <a:off x="2411844" y="5937584"/>
            <a:ext cx="3862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b="1" dirty="0">
                <a:latin typeface="세방고딕"/>
              </a:rPr>
              <a:t>                                               TODA</a:t>
            </a:r>
            <a:endParaRPr lang="ko-KR" altLang="en-US" sz="2200" b="1" dirty="0">
              <a:latin typeface="세방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341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AC2F-42D8-BA2C-6F7B-A7FC69A2D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6CFB8D-D4E7-078F-DE99-09B7F678E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0AB75-4476-76B5-31A9-E1AAE61D7705}"/>
              </a:ext>
            </a:extLst>
          </p:cNvPr>
          <p:cNvSpPr txBox="1"/>
          <p:nvPr/>
        </p:nvSpPr>
        <p:spPr>
          <a:xfrm>
            <a:off x="381000" y="800100"/>
            <a:ext cx="631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ResNet-18</a:t>
            </a:r>
            <a:r>
              <a:rPr lang="ko-KR" altLang="en-US" sz="2800" b="1" dirty="0"/>
              <a:t> 모델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FC88E-3B6F-EF62-9BCF-68CEA273D25F}"/>
              </a:ext>
            </a:extLst>
          </p:cNvPr>
          <p:cNvSpPr txBox="1"/>
          <p:nvPr/>
        </p:nvSpPr>
        <p:spPr>
          <a:xfrm>
            <a:off x="381000" y="2456756"/>
            <a:ext cx="11458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커스텀 </a:t>
            </a:r>
            <a:r>
              <a:rPr lang="en-US" altLang="ko-KR" sz="2000" b="1" dirty="0"/>
              <a:t>ResNet-18</a:t>
            </a:r>
            <a:r>
              <a:rPr lang="ko-KR" altLang="en-US" sz="2000" b="1" dirty="0"/>
              <a:t> 설정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▶ 구조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최종 레이어를 목표 클래스 수에 맞춰 수정하여 성별 및 스타일 분류에 적합하게 조정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▶ 랜덤 초기화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사전 학습된 가중치를 사용하지 않고 모든 파라미터를 랜덤으로 초기화하여 학습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▶ </a:t>
            </a:r>
            <a:r>
              <a:rPr lang="en-US" altLang="ko-KR" sz="2000" b="1" dirty="0"/>
              <a:t>Feature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Vector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추출기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추가적인 유사도 계산에 활용 가능한 중간 </a:t>
            </a:r>
            <a:r>
              <a:rPr lang="en-US" altLang="ko-KR" sz="2000" b="1" dirty="0"/>
              <a:t>Layer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Feature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Vector</a:t>
            </a:r>
            <a:r>
              <a:rPr lang="ko-KR" altLang="en-US" sz="2000" b="1" dirty="0"/>
              <a:t>를 </a:t>
            </a:r>
            <a:endParaRPr lang="en-US" altLang="ko-KR" sz="2000" b="1" dirty="0"/>
          </a:p>
          <a:p>
            <a:r>
              <a:rPr lang="en-US" altLang="ko-KR" sz="2000" b="1" dirty="0"/>
              <a:t>                                   </a:t>
            </a:r>
            <a:r>
              <a:rPr lang="ko-KR" altLang="en-US" sz="2000" b="1" dirty="0"/>
              <a:t>추출 가능하도록 설정</a:t>
            </a:r>
          </a:p>
        </p:txBody>
      </p:sp>
    </p:spTree>
    <p:extLst>
      <p:ext uri="{BB962C8B-B14F-4D97-AF65-F5344CB8AC3E}">
        <p14:creationId xmlns:p14="http://schemas.microsoft.com/office/powerpoint/2010/main" val="329640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700E-493A-FEB4-B48E-386B7DFA0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32A1C5-B0D4-D29B-34A0-ABA25D232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E1AEFD-B880-58AC-EEFD-FEDF85A553DB}"/>
              </a:ext>
            </a:extLst>
          </p:cNvPr>
          <p:cNvSpPr txBox="1"/>
          <p:nvPr/>
        </p:nvSpPr>
        <p:spPr>
          <a:xfrm>
            <a:off x="381000" y="800100"/>
            <a:ext cx="631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 </a:t>
            </a:r>
            <a:r>
              <a:rPr lang="ko-KR" altLang="en-US" sz="2800" b="1" dirty="0" err="1"/>
              <a:t>전처리</a:t>
            </a:r>
            <a:r>
              <a:rPr lang="ko-KR" altLang="en-US" sz="2800" b="1" dirty="0"/>
              <a:t> 및 로딩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9073A-4BA1-6D92-7351-AD52FA386441}"/>
              </a:ext>
            </a:extLst>
          </p:cNvPr>
          <p:cNvSpPr txBox="1"/>
          <p:nvPr/>
        </p:nvSpPr>
        <p:spPr>
          <a:xfrm>
            <a:off x="733425" y="1802144"/>
            <a:ext cx="107251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en-US" altLang="ko-KR" b="1" dirty="0"/>
              <a:t>&gt;</a:t>
            </a:r>
          </a:p>
          <a:p>
            <a:endParaRPr lang="en-US" altLang="ko-KR" sz="1050" b="1" dirty="0"/>
          </a:p>
          <a:p>
            <a:r>
              <a:rPr lang="ko-KR" altLang="en-US" sz="1800" b="1" dirty="0"/>
              <a:t>▶ </a:t>
            </a:r>
            <a:r>
              <a:rPr lang="en-US" altLang="ko-KR" b="1" dirty="0"/>
              <a:t>Tensor </a:t>
            </a:r>
            <a:r>
              <a:rPr lang="ko-KR" altLang="en-US" b="1" dirty="0"/>
              <a:t>변환</a:t>
            </a:r>
            <a:r>
              <a:rPr lang="en-US" altLang="ko-KR" b="1" dirty="0"/>
              <a:t>: </a:t>
            </a:r>
            <a:r>
              <a:rPr lang="ko-KR" altLang="en-US" b="1" dirty="0"/>
              <a:t>이미지를 </a:t>
            </a:r>
            <a:r>
              <a:rPr lang="ko-KR" altLang="en-US" b="1" dirty="0" err="1"/>
              <a:t>텐서로</a:t>
            </a:r>
            <a:r>
              <a:rPr lang="ko-KR" altLang="en-US" b="1" dirty="0"/>
              <a:t> 변환하여 모델이 처리할 수 있도록 하기 위함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ko-KR" altLang="en-US" sz="1800" b="1" dirty="0"/>
              <a:t>▶ </a:t>
            </a:r>
            <a:r>
              <a:rPr lang="ko-KR" altLang="en-US" b="1" dirty="0"/>
              <a:t>정규화</a:t>
            </a:r>
            <a:r>
              <a:rPr lang="en-US" altLang="ko-KR" b="1" dirty="0"/>
              <a:t>(Normalization): RGB </a:t>
            </a:r>
            <a:r>
              <a:rPr lang="ko-KR" altLang="en-US" b="1" dirty="0"/>
              <a:t>채널의 평균과 표준편차인 </a:t>
            </a:r>
            <a:r>
              <a:rPr lang="en-US" altLang="ko-KR" b="1" dirty="0"/>
              <a:t>[0.485, 0.456, 0.406], </a:t>
            </a:r>
          </a:p>
          <a:p>
            <a:r>
              <a:rPr lang="en-US" altLang="ko-KR" b="1" dirty="0"/>
              <a:t>    std=[0.229, 0.224, 0.225])</a:t>
            </a:r>
            <a:r>
              <a:rPr lang="ko-KR" altLang="en-US" b="1" dirty="0"/>
              <a:t>를 기준으로 정규화</a:t>
            </a:r>
            <a:r>
              <a:rPr lang="en-US" altLang="ko-KR" b="1" dirty="0"/>
              <a:t>. </a:t>
            </a:r>
            <a:r>
              <a:rPr lang="ko-KR" altLang="en-US" b="1" dirty="0"/>
              <a:t>신경망의 학습 속도를 빨라지게 함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sz="1800" b="1" dirty="0"/>
              <a:t>▶ </a:t>
            </a:r>
            <a:r>
              <a:rPr lang="ko-KR" altLang="en-US" b="1" dirty="0"/>
              <a:t>랜덤 좌우 반전</a:t>
            </a:r>
            <a:r>
              <a:rPr lang="en-US" altLang="ko-KR" b="1" dirty="0"/>
              <a:t>(Random Horizontal Flip)</a:t>
            </a:r>
          </a:p>
          <a:p>
            <a:r>
              <a:rPr lang="en-US" altLang="ko-KR" b="1" dirty="0"/>
              <a:t>   </a:t>
            </a:r>
            <a:r>
              <a:rPr lang="ko-KR" altLang="en-US" b="1" dirty="0"/>
              <a:t>모델이 여러 변형된 데이터를 보게 하여 일반화 성능 향상 및 </a:t>
            </a:r>
            <a:r>
              <a:rPr lang="ko-KR" altLang="en-US" b="1" dirty="0" err="1"/>
              <a:t>과적합</a:t>
            </a:r>
            <a:r>
              <a:rPr lang="ko-KR" altLang="en-US" b="1" dirty="0"/>
              <a:t> 방지 기능을 수행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로딩</a:t>
            </a:r>
            <a:r>
              <a:rPr lang="en-US" altLang="ko-KR" b="1" dirty="0"/>
              <a:t>&gt;</a:t>
            </a:r>
          </a:p>
          <a:p>
            <a:endParaRPr lang="en-US" altLang="ko-KR" sz="1000" b="1" dirty="0"/>
          </a:p>
          <a:p>
            <a:r>
              <a:rPr lang="ko-KR" altLang="en-US" sz="1800" b="1" dirty="0"/>
              <a:t>▶ </a:t>
            </a:r>
            <a:r>
              <a:rPr lang="ko-KR" altLang="en-US" b="1" dirty="0"/>
              <a:t>커스텀 </a:t>
            </a:r>
            <a:r>
              <a:rPr lang="en-US" altLang="ko-KR" b="1" dirty="0" err="1"/>
              <a:t>DataLoader</a:t>
            </a:r>
            <a:r>
              <a:rPr lang="en-US" altLang="ko-KR" b="1" dirty="0"/>
              <a:t>: </a:t>
            </a:r>
            <a:r>
              <a:rPr lang="ko-KR" altLang="en-US" b="1" dirty="0"/>
              <a:t>이미지와 경로 정보를 함께 </a:t>
            </a:r>
            <a:r>
              <a:rPr lang="ko-KR" altLang="en-US" b="1" dirty="0" err="1"/>
              <a:t>로딩하여</a:t>
            </a:r>
            <a:r>
              <a:rPr lang="ko-KR" altLang="en-US" b="1" dirty="0"/>
              <a:t> 이미지와 레이블을 효과적으로 관리하게 </a:t>
            </a:r>
            <a:r>
              <a:rPr lang="ko-KR" altLang="en-US" b="1" dirty="0" err="1"/>
              <a:t>해줌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sz="1800" b="1" dirty="0"/>
              <a:t>▶ </a:t>
            </a:r>
            <a:r>
              <a:rPr lang="ko-KR" altLang="en-US" b="1" dirty="0"/>
              <a:t>학습 및 검증 데이터 분리</a:t>
            </a:r>
            <a:r>
              <a:rPr lang="en-US" altLang="ko-KR" b="1" dirty="0"/>
              <a:t>: </a:t>
            </a:r>
            <a:r>
              <a:rPr lang="ko-KR" altLang="en-US" b="1" dirty="0"/>
              <a:t>학습용과 검증용 데이터를 분리하여 </a:t>
            </a:r>
            <a:r>
              <a:rPr lang="ko-KR" altLang="en-US" b="1" dirty="0" err="1"/>
              <a:t>로딩하여</a:t>
            </a:r>
            <a:r>
              <a:rPr lang="ko-KR" altLang="en-US" b="1" dirty="0"/>
              <a:t> 데이터 유출을 방지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0619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C87AE-1E5B-7D18-1382-94DBBB932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162FF4-313D-ED58-A95D-9D61095F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EDB5E3-C9A0-FFF1-BC24-B4E6F1DC1CA9}"/>
              </a:ext>
            </a:extLst>
          </p:cNvPr>
          <p:cNvSpPr txBox="1"/>
          <p:nvPr/>
        </p:nvSpPr>
        <p:spPr>
          <a:xfrm>
            <a:off x="381000" y="800100"/>
            <a:ext cx="631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학습 및 검증 프로세스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0AAC1-0B57-4D5E-9C0F-A69F089D3E51}"/>
              </a:ext>
            </a:extLst>
          </p:cNvPr>
          <p:cNvSpPr txBox="1"/>
          <p:nvPr/>
        </p:nvSpPr>
        <p:spPr>
          <a:xfrm>
            <a:off x="733425" y="1690003"/>
            <a:ext cx="1072515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학습 전략</a:t>
            </a:r>
            <a:r>
              <a:rPr lang="en-US" altLang="ko-KR" b="1" dirty="0"/>
              <a:t>&gt;</a:t>
            </a:r>
          </a:p>
          <a:p>
            <a:endParaRPr lang="en-US" altLang="ko-KR" sz="1050" b="1" dirty="0"/>
          </a:p>
          <a:p>
            <a:r>
              <a:rPr lang="ko-KR" altLang="en-US" b="1" dirty="0"/>
              <a:t>▶ </a:t>
            </a:r>
            <a:r>
              <a:rPr lang="ko-KR" altLang="en-US" b="1" dirty="0" err="1"/>
              <a:t>에포크</a:t>
            </a:r>
            <a:r>
              <a:rPr lang="ko-KR" altLang="en-US" b="1" dirty="0"/>
              <a:t> 수</a:t>
            </a:r>
            <a:r>
              <a:rPr lang="en-US" altLang="ko-KR" b="1" dirty="0"/>
              <a:t>: </a:t>
            </a:r>
            <a:r>
              <a:rPr lang="ko-KR" altLang="en-US" b="1" dirty="0"/>
              <a:t>최대 </a:t>
            </a:r>
            <a:r>
              <a:rPr lang="en-US" altLang="ko-KR" b="1" dirty="0"/>
              <a:t>200 </a:t>
            </a:r>
            <a:r>
              <a:rPr lang="ko-KR" altLang="en-US" b="1" dirty="0" err="1"/>
              <a:t>에포크로</a:t>
            </a:r>
            <a:r>
              <a:rPr lang="ko-KR" altLang="en-US" b="1" dirty="0"/>
              <a:t> 설정하여 충분한 학습 기회 제공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▶ </a:t>
            </a:r>
            <a:r>
              <a:rPr lang="en-US" altLang="ko-KR" b="1" dirty="0"/>
              <a:t>Adam </a:t>
            </a:r>
            <a:r>
              <a:rPr lang="ko-KR" altLang="en-US" b="1" dirty="0" err="1"/>
              <a:t>옵티마이저</a:t>
            </a:r>
            <a:r>
              <a:rPr lang="en-US" altLang="ko-KR" b="1" dirty="0"/>
              <a:t>: Adam </a:t>
            </a:r>
            <a:r>
              <a:rPr lang="ko-KR" altLang="en-US" b="1" dirty="0" err="1"/>
              <a:t>옵티마이저를</a:t>
            </a:r>
            <a:r>
              <a:rPr lang="ko-KR" altLang="en-US" b="1" dirty="0"/>
              <a:t> 사용하여 학습 속도를 제어</a:t>
            </a:r>
            <a:r>
              <a:rPr lang="en-US" altLang="ko-KR" b="1" dirty="0"/>
              <a:t>, </a:t>
            </a:r>
            <a:r>
              <a:rPr lang="ko-KR" altLang="en-US" b="1" dirty="0" err="1"/>
              <a:t>학습률은</a:t>
            </a:r>
            <a:r>
              <a:rPr lang="ko-KR" altLang="en-US" b="1" dirty="0"/>
              <a:t> </a:t>
            </a:r>
            <a:r>
              <a:rPr lang="en-US" altLang="ko-KR" b="1" dirty="0"/>
              <a:t>0.001</a:t>
            </a:r>
            <a:r>
              <a:rPr lang="ko-KR" altLang="en-US" b="1" dirty="0"/>
              <a:t>로 설정하여 과제를 수행함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▶ </a:t>
            </a:r>
            <a:r>
              <a:rPr lang="en-US" altLang="ko-KR" b="1" dirty="0" err="1"/>
              <a:t>CrossEntropy</a:t>
            </a:r>
            <a:r>
              <a:rPr lang="en-US" altLang="ko-KR" b="1" dirty="0"/>
              <a:t> </a:t>
            </a:r>
            <a:r>
              <a:rPr lang="ko-KR" altLang="en-US" b="1" dirty="0"/>
              <a:t>손실 함수</a:t>
            </a:r>
            <a:r>
              <a:rPr lang="en-US" altLang="ko-KR" b="1" dirty="0"/>
              <a:t>: </a:t>
            </a:r>
            <a:r>
              <a:rPr lang="ko-KR" altLang="en-US" b="1" dirty="0"/>
              <a:t>다중 클래스 분류에 적합한 손실 함수로</a:t>
            </a:r>
            <a:r>
              <a:rPr lang="en-US" altLang="ko-KR" b="1" dirty="0"/>
              <a:t>, </a:t>
            </a:r>
            <a:r>
              <a:rPr lang="ko-KR" altLang="en-US" b="1" dirty="0" err="1"/>
              <a:t>예측값과</a:t>
            </a:r>
            <a:r>
              <a:rPr lang="ko-KR" altLang="en-US" b="1" dirty="0"/>
              <a:t> 실제 라벨 간의 차이를 최소화하는 역할을 수행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▶ </a:t>
            </a:r>
            <a:r>
              <a:rPr lang="en-US" altLang="ko-KR" b="1" dirty="0"/>
              <a:t>Early Stopping </a:t>
            </a:r>
            <a:r>
              <a:rPr lang="ko-KR" altLang="en-US" b="1" dirty="0"/>
              <a:t>도입</a:t>
            </a:r>
            <a:r>
              <a:rPr lang="en-US" altLang="ko-KR" b="1" dirty="0"/>
              <a:t>: patience </a:t>
            </a:r>
            <a:r>
              <a:rPr lang="ko-KR" altLang="en-US" b="1" dirty="0"/>
              <a:t>값을 </a:t>
            </a:r>
            <a:r>
              <a:rPr lang="en-US" altLang="ko-KR" b="1" dirty="0"/>
              <a:t>10</a:t>
            </a:r>
            <a:r>
              <a:rPr lang="ko-KR" altLang="en-US" b="1" dirty="0"/>
              <a:t>으로 설정하여 검증 손실이 </a:t>
            </a:r>
            <a:r>
              <a:rPr lang="en-US" altLang="ko-KR" b="1" dirty="0"/>
              <a:t>10</a:t>
            </a:r>
            <a:r>
              <a:rPr lang="ko-KR" altLang="en-US" b="1" dirty="0"/>
              <a:t>번 연속으로 개선되지 않으면 학습을 조기 종료하여 과적합을 방지함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검증 과정</a:t>
            </a:r>
            <a:r>
              <a:rPr lang="en-US" altLang="ko-KR" b="1" dirty="0"/>
              <a:t>&gt;</a:t>
            </a:r>
          </a:p>
          <a:p>
            <a:endParaRPr lang="en-US" altLang="ko-KR" sz="1100" b="1" dirty="0"/>
          </a:p>
          <a:p>
            <a:r>
              <a:rPr lang="ko-KR" altLang="en-US" b="1" dirty="0"/>
              <a:t>▶ 매 </a:t>
            </a:r>
            <a:r>
              <a:rPr lang="ko-KR" altLang="en-US" b="1" dirty="0" err="1"/>
              <a:t>에포크마다</a:t>
            </a:r>
            <a:r>
              <a:rPr lang="ko-KR" altLang="en-US" b="1" dirty="0"/>
              <a:t> 검증 데이터로 정확도를 측정</a:t>
            </a:r>
            <a:endParaRPr lang="en-US" altLang="ko-KR" b="1" dirty="0"/>
          </a:p>
          <a:p>
            <a:r>
              <a:rPr lang="ko-KR" altLang="en-US" b="1" dirty="0"/>
              <a:t>▶ 검증 손실이 최저일 때 모델 가중치를 저장하여 최적의 모델을 확보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1892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8F802-5D4A-A69F-9B76-7918D3293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6FFC6B-5C29-EFB6-3C66-A1F5C9D53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824428-55E2-DD04-CE24-03A5E1225E29}"/>
              </a:ext>
            </a:extLst>
          </p:cNvPr>
          <p:cNvSpPr txBox="1"/>
          <p:nvPr/>
        </p:nvSpPr>
        <p:spPr>
          <a:xfrm>
            <a:off x="381000" y="800100"/>
            <a:ext cx="631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383F7-19BC-A0BB-6A40-8A57AE1D529F}"/>
              </a:ext>
            </a:extLst>
          </p:cNvPr>
          <p:cNvSpPr txBox="1"/>
          <p:nvPr/>
        </p:nvSpPr>
        <p:spPr>
          <a:xfrm>
            <a:off x="733425" y="1488122"/>
            <a:ext cx="10725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성능 지표</a:t>
            </a:r>
            <a:r>
              <a:rPr lang="en-US" altLang="ko-KR" sz="2000" b="1" dirty="0"/>
              <a:t>&gt;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▶ </a:t>
            </a:r>
            <a:r>
              <a:rPr lang="ko-KR" altLang="en-US" sz="2000" b="1" dirty="0" err="1"/>
              <a:t>에포크</a:t>
            </a:r>
            <a:r>
              <a:rPr lang="en-US" altLang="ko-KR" sz="2000" b="1" dirty="0"/>
              <a:t>(34/200)</a:t>
            </a:r>
            <a:r>
              <a:rPr lang="ko-KR" altLang="en-US" sz="2000" b="1" dirty="0"/>
              <a:t>에서 학습 손실</a:t>
            </a:r>
            <a:r>
              <a:rPr lang="en-US" altLang="ko-KR" sz="2000" b="1" dirty="0"/>
              <a:t>:0.0927, </a:t>
            </a:r>
            <a:r>
              <a:rPr lang="ko-KR" altLang="en-US" sz="2000" b="1" dirty="0"/>
              <a:t>학습 정확도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98.30%, </a:t>
            </a:r>
            <a:r>
              <a:rPr lang="ko-KR" altLang="en-US" sz="2000" b="1" dirty="0"/>
              <a:t>검증 손실</a:t>
            </a:r>
            <a:r>
              <a:rPr lang="en-US" altLang="ko-KR" sz="2000" b="1" dirty="0"/>
              <a:t>: 2.5024, </a:t>
            </a:r>
          </a:p>
          <a:p>
            <a:r>
              <a:rPr lang="ko-KR" altLang="en-US" sz="2000" b="1" dirty="0"/>
              <a:t>검증 정확도</a:t>
            </a:r>
            <a:r>
              <a:rPr lang="en-US" altLang="ko-KR" sz="2000" b="1" dirty="0"/>
              <a:t>: 61.83%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▶ </a:t>
            </a:r>
            <a:r>
              <a:rPr lang="en-US" altLang="ko-KR" sz="2000" b="1" dirty="0"/>
              <a:t>Early Stopping</a:t>
            </a:r>
            <a:r>
              <a:rPr lang="ko-KR" altLang="en-US" sz="2000" b="1" dirty="0"/>
              <a:t>이 작동하여 최적의 </a:t>
            </a:r>
            <a:r>
              <a:rPr lang="ko-KR" altLang="en-US" sz="2000" b="1" dirty="0" err="1"/>
              <a:t>에포크에서</a:t>
            </a:r>
            <a:r>
              <a:rPr lang="ko-KR" altLang="en-US" sz="2000" b="1" dirty="0"/>
              <a:t> 학습이 중단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최종 모델 가중치는 이후 사용을 위해 저장</a:t>
            </a:r>
            <a:endParaRPr lang="en-US" altLang="ko-KR" sz="2000" b="1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683CBF9-E95D-2E01-9AC3-650E7597D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651" y="3980277"/>
            <a:ext cx="8404698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8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900CA-F8E1-C70E-C974-B0C460480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B6D72D-870E-01F9-C32D-8E29640D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44BCEC-D152-9D4E-DEE3-B0F7024E1E1D}"/>
              </a:ext>
            </a:extLst>
          </p:cNvPr>
          <p:cNvSpPr txBox="1"/>
          <p:nvPr/>
        </p:nvSpPr>
        <p:spPr>
          <a:xfrm>
            <a:off x="381000" y="800100"/>
            <a:ext cx="631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결과</a:t>
            </a:r>
          </a:p>
        </p:txBody>
      </p:sp>
      <p:pic>
        <p:nvPicPr>
          <p:cNvPr id="4" name="그림 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FE365415-E649-AFDE-E974-E6C038DB0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61969"/>
            <a:ext cx="5388331" cy="4134062"/>
          </a:xfrm>
          <a:prstGeom prst="rect">
            <a:avLst/>
          </a:prstGeom>
        </p:spPr>
      </p:pic>
      <p:pic>
        <p:nvPicPr>
          <p:cNvPr id="7" name="그림 6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C7AB796E-0931-8EAF-CCE1-70FEB0AB7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97" y="1361968"/>
            <a:ext cx="5893103" cy="4134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EA61E0-9D4F-73EF-346C-F04FF96E80B5}"/>
              </a:ext>
            </a:extLst>
          </p:cNvPr>
          <p:cNvSpPr txBox="1"/>
          <p:nvPr/>
        </p:nvSpPr>
        <p:spPr>
          <a:xfrm>
            <a:off x="1563130" y="5623017"/>
            <a:ext cx="30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    학습</a:t>
            </a:r>
            <a:r>
              <a:rPr lang="en-US" altLang="ko-KR" b="1" dirty="0"/>
              <a:t>,</a:t>
            </a:r>
            <a:r>
              <a:rPr lang="ko-KR" altLang="en-US" b="1" dirty="0"/>
              <a:t>검증 손실 그래프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917A9-28FC-9C60-966C-171BF14FB6A6}"/>
              </a:ext>
            </a:extLst>
          </p:cNvPr>
          <p:cNvSpPr txBox="1"/>
          <p:nvPr/>
        </p:nvSpPr>
        <p:spPr>
          <a:xfrm>
            <a:off x="7538262" y="5623017"/>
            <a:ext cx="30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      검증 정확도 </a:t>
            </a:r>
            <a:r>
              <a:rPr lang="ko-KR" altLang="en-US" b="1" dirty="0"/>
              <a:t>그래프 </a:t>
            </a:r>
          </a:p>
        </p:txBody>
      </p:sp>
    </p:spTree>
    <p:extLst>
      <p:ext uri="{BB962C8B-B14F-4D97-AF65-F5344CB8AC3E}">
        <p14:creationId xmlns:p14="http://schemas.microsoft.com/office/powerpoint/2010/main" val="332046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14516-D456-DC46-BC06-2E0E15EB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388719-32AE-C121-D97A-9B3A81B0A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4446B9-42EC-E4F0-5EEB-6FACB7B324C9}"/>
              </a:ext>
            </a:extLst>
          </p:cNvPr>
          <p:cNvSpPr txBox="1"/>
          <p:nvPr/>
        </p:nvSpPr>
        <p:spPr>
          <a:xfrm>
            <a:off x="148282" y="827903"/>
            <a:ext cx="1075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</a:t>
            </a:r>
            <a:r>
              <a:rPr lang="en-US" altLang="ko-KR" sz="3200" b="1" dirty="0"/>
              <a:t>2.</a:t>
            </a:r>
            <a:r>
              <a:rPr lang="ko-KR" altLang="en-US" sz="3200" b="1" dirty="0"/>
              <a:t> 패션 스타일 선호 여부 예측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851FD-86B5-AF82-4309-1728075D9DD4}"/>
              </a:ext>
            </a:extLst>
          </p:cNvPr>
          <p:cNvSpPr txBox="1"/>
          <p:nvPr/>
        </p:nvSpPr>
        <p:spPr>
          <a:xfrm>
            <a:off x="259492" y="1470454"/>
            <a:ext cx="1167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2-1. </a:t>
            </a:r>
            <a:r>
              <a:rPr lang="ko-KR" altLang="en-US" b="1" dirty="0"/>
              <a:t>주어진 </a:t>
            </a:r>
            <a:r>
              <a:rPr lang="ko-KR" altLang="en-US" b="1" dirty="0" err="1"/>
              <a:t>라벨링</a:t>
            </a:r>
            <a:r>
              <a:rPr lang="ko-KR" altLang="en-US" b="1" dirty="0"/>
              <a:t> 데이터의 파일 명은 아래와 같은 형식이다</a:t>
            </a:r>
            <a:r>
              <a:rPr lang="en-US" altLang="ko-KR" b="1" dirty="0"/>
              <a:t>. “{W/T}_{</a:t>
            </a:r>
            <a:r>
              <a:rPr lang="ko-KR" altLang="en-US" b="1" dirty="0"/>
              <a:t>이미지</a:t>
            </a:r>
            <a:r>
              <a:rPr lang="en-US" altLang="ko-KR" b="1" dirty="0"/>
              <a:t>ID}_{</a:t>
            </a:r>
            <a:r>
              <a:rPr lang="ko-KR" altLang="en-US" b="1" dirty="0"/>
              <a:t>시대별</a:t>
            </a:r>
            <a:r>
              <a:rPr lang="en-US" altLang="ko-KR" b="1" dirty="0"/>
              <a:t>}_{</a:t>
            </a:r>
            <a:r>
              <a:rPr lang="ko-KR" altLang="en-US" b="1" dirty="0"/>
              <a:t>스타일별</a:t>
            </a:r>
            <a:r>
              <a:rPr lang="en-US" altLang="ko-KR" b="1" dirty="0"/>
              <a:t>}_{</a:t>
            </a:r>
            <a:r>
              <a:rPr lang="ko-KR" altLang="en-US" b="1" dirty="0"/>
              <a:t>성별</a:t>
            </a:r>
            <a:r>
              <a:rPr lang="en-US" altLang="ko-KR" b="1" dirty="0"/>
              <a:t>}_{</a:t>
            </a:r>
            <a:r>
              <a:rPr lang="ko-KR" altLang="en-US" b="1" dirty="0"/>
              <a:t>설문</a:t>
            </a:r>
            <a:r>
              <a:rPr lang="en-US" altLang="ko-KR" b="1" dirty="0"/>
              <a:t>ID}.</a:t>
            </a:r>
            <a:r>
              <a:rPr lang="en-US" altLang="ko-KR" b="1" dirty="0" err="1"/>
              <a:t>json</a:t>
            </a:r>
            <a:r>
              <a:rPr lang="en-US" altLang="ko-KR" b="1" dirty="0"/>
              <a:t>”</a:t>
            </a:r>
            <a:r>
              <a:rPr lang="ko-KR" altLang="en-US" b="1" dirty="0"/>
              <a:t>이에 기반하여 “설문</a:t>
            </a:r>
            <a:r>
              <a:rPr lang="en-US" altLang="ko-KR" b="1" dirty="0"/>
              <a:t>ID” </a:t>
            </a:r>
            <a:r>
              <a:rPr lang="ko-KR" altLang="en-US" b="1" dirty="0"/>
              <a:t>수 기준으로 “성별 </a:t>
            </a:r>
            <a:r>
              <a:rPr lang="en-US" altLang="ko-KR" b="1" dirty="0"/>
              <a:t>&amp; </a:t>
            </a:r>
            <a:r>
              <a:rPr lang="ko-KR" altLang="en-US" b="1" dirty="0"/>
              <a:t>스타일” 통계치를 아래 표 형식으로 기입한다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F56AB-E188-ED16-CC12-8EC10A8385D1}"/>
              </a:ext>
            </a:extLst>
          </p:cNvPr>
          <p:cNvSpPr txBox="1"/>
          <p:nvPr/>
        </p:nvSpPr>
        <p:spPr>
          <a:xfrm>
            <a:off x="332509" y="2475345"/>
            <a:ext cx="11443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이때 주어진 이미지 데이터에 존재하는 “이미지</a:t>
            </a:r>
            <a:r>
              <a:rPr lang="en-US" altLang="ko-KR" dirty="0"/>
              <a:t>ID”</a:t>
            </a:r>
            <a:r>
              <a:rPr lang="ko-KR" altLang="en-US" dirty="0"/>
              <a:t>를 식별하여 유효한 </a:t>
            </a:r>
            <a:r>
              <a:rPr lang="ko-KR" altLang="en-US" dirty="0" err="1"/>
              <a:t>라벨링</a:t>
            </a:r>
            <a:r>
              <a:rPr lang="ko-KR" altLang="en-US" dirty="0"/>
              <a:t> 데이터 대상으로만 통계치를 구해야 한다</a:t>
            </a:r>
            <a:r>
              <a:rPr lang="en-US" altLang="ko-KR" dirty="0"/>
              <a:t>. (</a:t>
            </a:r>
            <a:r>
              <a:rPr lang="ko-KR" altLang="en-US" dirty="0"/>
              <a:t>이미지</a:t>
            </a:r>
            <a:r>
              <a:rPr lang="en-US" altLang="ko-KR" dirty="0"/>
              <a:t>ID </a:t>
            </a:r>
            <a:r>
              <a:rPr lang="ko-KR" altLang="en-US" dirty="0"/>
              <a:t>기준으로 </a:t>
            </a:r>
            <a:r>
              <a:rPr lang="ko-KR" altLang="en-US" dirty="0" err="1"/>
              <a:t>라벨링</a:t>
            </a:r>
            <a:r>
              <a:rPr lang="ko-KR" altLang="en-US" dirty="0"/>
              <a:t> 데이터에는 있지만</a:t>
            </a:r>
            <a:r>
              <a:rPr lang="en-US" altLang="ko-KR" dirty="0"/>
              <a:t>, </a:t>
            </a:r>
            <a:r>
              <a:rPr lang="ko-KR" altLang="en-US" dirty="0"/>
              <a:t>이미지 데이터에는 없는 경우가 있음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※ Training, Validation </a:t>
            </a:r>
            <a:r>
              <a:rPr lang="ko-KR" altLang="en-US" dirty="0"/>
              <a:t>데이터에 대해서 각각 통계표를 작성한다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7AAB4C8-3FB9-03F4-8AC2-EC41BAA1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87" y="3587239"/>
            <a:ext cx="8636444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EDAA1-E2A3-9D0C-4470-26653FC1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1010A7-0927-9671-1E3F-0824EE66C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EC722000-4FC8-EC8A-8787-2C44A2CEF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56704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65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1DE7-B672-947B-2842-597AB4FFF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767D7C-B90F-7DF6-3384-05C6D0B56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A584ADA-3CFA-CDD4-B9D5-128FBA8CE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77" y="3675439"/>
            <a:ext cx="2398676" cy="9816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7FEF51-515D-FD91-86D8-4674BC834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77" y="4657104"/>
            <a:ext cx="2398676" cy="3414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5FEF85-0DF6-3911-AE9A-FCE66241E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92" y="4646059"/>
            <a:ext cx="2398676" cy="352493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F02A90B-EAF8-F995-2406-8E0763E8B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92" y="3657357"/>
            <a:ext cx="2398676" cy="9887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6D1DBA-5A6C-1B77-ED41-63FC31CE53C2}"/>
              </a:ext>
            </a:extLst>
          </p:cNvPr>
          <p:cNvSpPr txBox="1"/>
          <p:nvPr/>
        </p:nvSpPr>
        <p:spPr>
          <a:xfrm>
            <a:off x="2082114" y="2671566"/>
            <a:ext cx="7828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Training/Validation </a:t>
            </a:r>
            <a:r>
              <a:rPr lang="ko-KR" altLang="en-US" b="1" dirty="0"/>
              <a:t>따로 생성</a:t>
            </a:r>
            <a:endParaRPr lang="en-US" altLang="ko-KR" b="1" dirty="0"/>
          </a:p>
          <a:p>
            <a:r>
              <a:rPr lang="ko-KR" altLang="en-US" b="1" dirty="0"/>
              <a:t>성별</a:t>
            </a:r>
            <a:r>
              <a:rPr lang="en-US" altLang="ko-KR" b="1" dirty="0"/>
              <a:t>/</a:t>
            </a:r>
            <a:r>
              <a:rPr lang="ko-KR" altLang="en-US" b="1" dirty="0"/>
              <a:t>스타일로 분류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E10515-5808-5FF3-B538-86B38CD63E11}"/>
              </a:ext>
            </a:extLst>
          </p:cNvPr>
          <p:cNvSpPr txBox="1"/>
          <p:nvPr/>
        </p:nvSpPr>
        <p:spPr>
          <a:xfrm>
            <a:off x="358346" y="1000897"/>
            <a:ext cx="7463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795195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7062-C918-93B2-ABF7-7E149600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DB41D0-5E7F-3EB5-4759-7B212D909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306D7-64A0-7EDF-372E-1F5B76B3C6C5}"/>
              </a:ext>
            </a:extLst>
          </p:cNvPr>
          <p:cNvSpPr txBox="1"/>
          <p:nvPr/>
        </p:nvSpPr>
        <p:spPr>
          <a:xfrm>
            <a:off x="148282" y="827903"/>
            <a:ext cx="1075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</a:t>
            </a:r>
            <a:r>
              <a:rPr lang="en-US" altLang="ko-KR" sz="3200" b="1" dirty="0"/>
              <a:t>2.</a:t>
            </a:r>
            <a:r>
              <a:rPr lang="ko-KR" altLang="en-US" sz="3200" b="1" dirty="0"/>
              <a:t> 패션 스타일 선호 여부 예측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E901B-4CA3-E551-BFD9-EB9910C87E34}"/>
              </a:ext>
            </a:extLst>
          </p:cNvPr>
          <p:cNvSpPr txBox="1"/>
          <p:nvPr/>
        </p:nvSpPr>
        <p:spPr>
          <a:xfrm>
            <a:off x="259492" y="1470454"/>
            <a:ext cx="11673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2-2. 2-1</a:t>
            </a:r>
            <a:r>
              <a:rPr lang="ko-KR" altLang="en-US" b="1" dirty="0"/>
              <a:t>에서 구한 유효한 </a:t>
            </a:r>
            <a:r>
              <a:rPr lang="ko-KR" altLang="en-US" b="1" dirty="0" err="1"/>
              <a:t>라벨링</a:t>
            </a:r>
            <a:r>
              <a:rPr lang="ko-KR" altLang="en-US" b="1" dirty="0"/>
              <a:t> 데이터만 따로 분리하여 아래와 같이 </a:t>
            </a:r>
            <a:r>
              <a:rPr lang="en-US" altLang="ko-KR" b="1" dirty="0"/>
              <a:t>100</a:t>
            </a:r>
            <a:r>
              <a:rPr lang="ko-KR" altLang="en-US" b="1" dirty="0"/>
              <a:t>명 응답자의 “스타일 선호 </a:t>
            </a:r>
            <a:r>
              <a:rPr lang="ko-KR" altLang="en-US" b="1" dirty="0" err="1"/>
              <a:t>정보표”를</a:t>
            </a:r>
            <a:r>
              <a:rPr lang="ko-KR" altLang="en-US" b="1" dirty="0"/>
              <a:t> 구한다</a:t>
            </a:r>
            <a:r>
              <a:rPr lang="en-US" altLang="ko-KR" b="1" dirty="0"/>
              <a:t>. </a:t>
            </a:r>
            <a:r>
              <a:rPr lang="ko-KR" altLang="en-US" b="1" dirty="0"/>
              <a:t>파일은 </a:t>
            </a:r>
            <a:r>
              <a:rPr lang="en-US" altLang="ko-KR" b="1" dirty="0" err="1"/>
              <a:t>json</a:t>
            </a:r>
            <a:r>
              <a:rPr lang="en-US" altLang="ko-KR" b="1" dirty="0"/>
              <a:t> </a:t>
            </a:r>
            <a:r>
              <a:rPr lang="ko-KR" altLang="en-US" b="1" dirty="0"/>
              <a:t>포맷으로 되어 있으며 </a:t>
            </a:r>
            <a:r>
              <a:rPr lang="en-US" altLang="ko-KR" b="1" dirty="0" err="1"/>
              <a:t>json</a:t>
            </a:r>
            <a:r>
              <a:rPr lang="en-US" altLang="ko-KR" b="1" dirty="0"/>
              <a:t> </a:t>
            </a:r>
            <a:r>
              <a:rPr lang="ko-KR" altLang="en-US" b="1" dirty="0"/>
              <a:t>필드 중</a:t>
            </a:r>
            <a:r>
              <a:rPr lang="en-US" altLang="ko-KR" b="1" dirty="0"/>
              <a:t>, “</a:t>
            </a:r>
            <a:r>
              <a:rPr lang="ko-KR" altLang="en-US" b="1" dirty="0"/>
              <a:t>응답자</a:t>
            </a:r>
            <a:r>
              <a:rPr lang="en-US" altLang="ko-KR" b="1" dirty="0"/>
              <a:t>ID”</a:t>
            </a:r>
            <a:r>
              <a:rPr lang="ko-KR" altLang="en-US" b="1" dirty="0"/>
              <a:t>는 “</a:t>
            </a:r>
            <a:r>
              <a:rPr lang="en-US" altLang="ko-KR" b="1" dirty="0"/>
              <a:t>user&gt;</a:t>
            </a:r>
            <a:r>
              <a:rPr lang="en-US" altLang="ko-KR" b="1" dirty="0" err="1"/>
              <a:t>R_id</a:t>
            </a:r>
            <a:r>
              <a:rPr lang="en-US" altLang="ko-KR" b="1" dirty="0"/>
              <a:t>”</a:t>
            </a:r>
            <a:r>
              <a:rPr lang="ko-KR" altLang="en-US" b="1" dirty="0"/>
              <a:t>로 알 수 있고</a:t>
            </a:r>
            <a:r>
              <a:rPr lang="en-US" altLang="ko-KR" b="1" dirty="0"/>
              <a:t>, “</a:t>
            </a:r>
            <a:r>
              <a:rPr lang="ko-KR" altLang="en-US" b="1" dirty="0"/>
              <a:t>스타일 선호 </a:t>
            </a:r>
            <a:r>
              <a:rPr lang="ko-KR" altLang="en-US" b="1" dirty="0" err="1"/>
              <a:t>여부”는</a:t>
            </a:r>
            <a:r>
              <a:rPr lang="ko-KR" altLang="en-US" b="1" dirty="0"/>
              <a:t> “</a:t>
            </a:r>
            <a:r>
              <a:rPr lang="en-US" altLang="ko-KR" b="1" dirty="0"/>
              <a:t>item&gt;survey&gt;Q5”</a:t>
            </a:r>
            <a:r>
              <a:rPr lang="ko-KR" altLang="en-US" b="1" dirty="0"/>
              <a:t>로 알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29EC5-D58B-53A9-AD09-E921D106125B}"/>
              </a:ext>
            </a:extLst>
          </p:cNvPr>
          <p:cNvSpPr txBox="1"/>
          <p:nvPr/>
        </p:nvSpPr>
        <p:spPr>
          <a:xfrm>
            <a:off x="512956" y="2594517"/>
            <a:ext cx="612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스타일 선호도 값은 “</a:t>
            </a:r>
            <a:r>
              <a:rPr lang="en-US" altLang="ko-KR" dirty="0"/>
              <a:t>1: </a:t>
            </a:r>
            <a:r>
              <a:rPr lang="ko-KR" altLang="en-US" dirty="0" err="1"/>
              <a:t>비선호</a:t>
            </a:r>
            <a:r>
              <a:rPr lang="ko-KR" altLang="en-US" dirty="0"/>
              <a:t>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“2: </a:t>
            </a:r>
            <a:r>
              <a:rPr lang="ko-KR" altLang="en-US" dirty="0" err="1"/>
              <a:t>선호”이다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220A37C-C495-E5C6-9364-999CF67D6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27" y="3428999"/>
            <a:ext cx="8674546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95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0B308-570A-2B9B-1B7F-D19A0CDD0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8688B-EA3C-772F-342B-3851A354F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FF11D213-E715-1F74-E3FF-9758CF689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2507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52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D7A11-FD80-C676-5FEE-1B19757FE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722315-FBFC-DA38-2F9E-9C86F7259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D63E6-9A0D-4506-BB45-2B2BAC476870}"/>
              </a:ext>
            </a:extLst>
          </p:cNvPr>
          <p:cNvSpPr txBox="1"/>
          <p:nvPr/>
        </p:nvSpPr>
        <p:spPr>
          <a:xfrm>
            <a:off x="148282" y="827903"/>
            <a:ext cx="1075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</a:t>
            </a:r>
            <a:r>
              <a:rPr lang="en-US" altLang="ko-KR" sz="3200" b="1" dirty="0"/>
              <a:t>1.</a:t>
            </a:r>
            <a:r>
              <a:rPr lang="ko-KR" altLang="en-US" sz="3200" b="1" dirty="0"/>
              <a:t> 패션 스타일 이미지 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5C494-5A48-94D4-888C-385B8A3DE65E}"/>
              </a:ext>
            </a:extLst>
          </p:cNvPr>
          <p:cNvSpPr txBox="1"/>
          <p:nvPr/>
        </p:nvSpPr>
        <p:spPr>
          <a:xfrm>
            <a:off x="259492" y="1470454"/>
            <a:ext cx="1167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1-1. </a:t>
            </a:r>
            <a:r>
              <a:rPr lang="ko-KR" altLang="en-US" b="1" dirty="0"/>
              <a:t>주어진 이미지 데이터의 파일 명은 아래와 같은 형식이다</a:t>
            </a:r>
            <a:r>
              <a:rPr lang="en-US" altLang="ko-KR" b="1" dirty="0"/>
              <a:t>. “{W/T}_{</a:t>
            </a:r>
            <a:r>
              <a:rPr lang="ko-KR" altLang="en-US" b="1" dirty="0"/>
              <a:t>이미지</a:t>
            </a:r>
            <a:r>
              <a:rPr lang="en-US" altLang="ko-KR" b="1" dirty="0"/>
              <a:t>ID}_{</a:t>
            </a:r>
            <a:r>
              <a:rPr lang="ko-KR" altLang="en-US" b="1" dirty="0"/>
              <a:t>시대별</a:t>
            </a:r>
            <a:r>
              <a:rPr lang="en-US" altLang="ko-KR" b="1" dirty="0"/>
              <a:t>}_{</a:t>
            </a:r>
            <a:r>
              <a:rPr lang="ko-KR" altLang="en-US" b="1" dirty="0"/>
              <a:t>스타일별</a:t>
            </a:r>
            <a:r>
              <a:rPr lang="en-US" altLang="ko-KR" b="1" dirty="0"/>
              <a:t>}_{</a:t>
            </a:r>
            <a:r>
              <a:rPr lang="ko-KR" altLang="en-US" b="1" dirty="0"/>
              <a:t>성별</a:t>
            </a:r>
            <a:r>
              <a:rPr lang="en-US" altLang="ko-KR" b="1" dirty="0"/>
              <a:t>}.jpg”</a:t>
            </a:r>
            <a:r>
              <a:rPr lang="ko-KR" altLang="en-US" b="1" dirty="0"/>
              <a:t>이에 기반하여 “이미지</a:t>
            </a:r>
            <a:r>
              <a:rPr lang="en-US" altLang="ko-KR" b="1" dirty="0"/>
              <a:t>ID”</a:t>
            </a:r>
            <a:r>
              <a:rPr lang="ko-KR" altLang="en-US" b="1" dirty="0"/>
              <a:t>수 기준으로 “성별 </a:t>
            </a:r>
            <a:r>
              <a:rPr lang="en-US" altLang="ko-KR" b="1" dirty="0"/>
              <a:t>&amp; </a:t>
            </a:r>
            <a:r>
              <a:rPr lang="ko-KR" altLang="en-US" b="1" dirty="0"/>
              <a:t>스타일” 통계치를 아래 표 형식으로 기입한다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7C73272-6A11-67B6-7BD0-B67BD1517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27" y="2686548"/>
            <a:ext cx="8649145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37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5358B-C289-5477-6E4C-0CDFCB9F4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25DA1A-0DDF-B7CA-7B6E-DA61C2A9B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24C93D-65BF-EEB7-7490-FC4853BC8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6" y="3429000"/>
            <a:ext cx="12141824" cy="2896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9C2CD-5B99-7AC5-3E48-A077E566040F}"/>
              </a:ext>
            </a:extLst>
          </p:cNvPr>
          <p:cNvSpPr txBox="1"/>
          <p:nvPr/>
        </p:nvSpPr>
        <p:spPr>
          <a:xfrm>
            <a:off x="1624311" y="1973184"/>
            <a:ext cx="8943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Training</a:t>
            </a:r>
            <a:r>
              <a:rPr lang="ko-KR" altLang="en-US" b="1" dirty="0"/>
              <a:t>과 </a:t>
            </a:r>
            <a:r>
              <a:rPr lang="en-US" altLang="ko-KR" b="1" dirty="0"/>
              <a:t>Validation</a:t>
            </a:r>
            <a:r>
              <a:rPr lang="ko-KR" altLang="en-US" b="1" dirty="0"/>
              <a:t>에 각각 한 개라도 응답한 응답자를 기준으로 상위 </a:t>
            </a:r>
            <a:r>
              <a:rPr lang="en-US" altLang="ko-KR" b="1" dirty="0"/>
              <a:t>100</a:t>
            </a:r>
            <a:r>
              <a:rPr lang="ko-KR" altLang="en-US" b="1" dirty="0"/>
              <a:t>명 추출</a:t>
            </a:r>
            <a:endParaRPr lang="en-US" altLang="ko-KR" b="1" dirty="0"/>
          </a:p>
          <a:p>
            <a:pPr algn="ctr"/>
            <a:r>
              <a:rPr lang="ko-KR" altLang="en-US" b="1" dirty="0"/>
              <a:t>응답 수 </a:t>
            </a:r>
            <a:r>
              <a:rPr lang="en-US" altLang="ko-KR" b="1" dirty="0"/>
              <a:t>1</a:t>
            </a:r>
            <a:r>
              <a:rPr lang="ko-KR" altLang="en-US" b="1" dirty="0"/>
              <a:t>위 응답자는 </a:t>
            </a:r>
            <a:r>
              <a:rPr lang="en-US" altLang="ko-KR" b="1" dirty="0"/>
              <a:t>60</a:t>
            </a:r>
            <a:r>
              <a:rPr lang="ko-KR" altLang="en-US" b="1" dirty="0"/>
              <a:t>개 응답</a:t>
            </a:r>
            <a:r>
              <a:rPr lang="en-US" altLang="ko-KR" b="1" dirty="0"/>
              <a:t>, </a:t>
            </a:r>
            <a:r>
              <a:rPr lang="ko-KR" altLang="en-US" b="1" dirty="0"/>
              <a:t>응답 수 </a:t>
            </a:r>
            <a:r>
              <a:rPr lang="en-US" altLang="ko-KR" b="1" dirty="0"/>
              <a:t>100</a:t>
            </a:r>
            <a:r>
              <a:rPr lang="ko-KR" altLang="en-US" b="1" dirty="0"/>
              <a:t>위 응답자는 </a:t>
            </a:r>
            <a:r>
              <a:rPr lang="en-US" altLang="ko-KR" b="1" dirty="0"/>
              <a:t>53</a:t>
            </a:r>
            <a:r>
              <a:rPr lang="ko-KR" altLang="en-US" b="1" dirty="0"/>
              <a:t>개 응답</a:t>
            </a:r>
            <a:endParaRPr lang="en-US" altLang="ko-KR" b="1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668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6E24B-06CE-9875-B145-A3C402252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179312-0C8A-CD13-C56A-31A3ED60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5D5E2F-76DF-DA54-5BBC-FB3B28AACF7A}"/>
              </a:ext>
            </a:extLst>
          </p:cNvPr>
          <p:cNvSpPr txBox="1"/>
          <p:nvPr/>
        </p:nvSpPr>
        <p:spPr>
          <a:xfrm>
            <a:off x="259492" y="1624910"/>
            <a:ext cx="1167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3-1. </a:t>
            </a:r>
            <a:r>
              <a:rPr lang="ko-KR" altLang="en-US" b="1" dirty="0"/>
              <a:t>추천 시스템의 기본인 협업 필터링 </a:t>
            </a:r>
            <a:r>
              <a:rPr lang="en-US" altLang="ko-KR" b="1" dirty="0"/>
              <a:t>(Collaborative Filtering)</a:t>
            </a:r>
            <a:r>
              <a:rPr lang="ko-KR" altLang="en-US" b="1" dirty="0"/>
              <a:t>은 크게 </a:t>
            </a:r>
            <a:r>
              <a:rPr lang="en-US" altLang="ko-KR" b="1" dirty="0"/>
              <a:t>user-based filtering, item-based filtering </a:t>
            </a:r>
            <a:r>
              <a:rPr lang="ko-KR" altLang="en-US" b="1" dirty="0"/>
              <a:t>방식으로 나뉘어져 있다</a:t>
            </a:r>
            <a:r>
              <a:rPr lang="en-US" altLang="ko-KR" b="1" dirty="0"/>
              <a:t>. </a:t>
            </a:r>
            <a:r>
              <a:rPr lang="ko-KR" altLang="en-US" b="1" dirty="0"/>
              <a:t>각각에 대해서 이해하고</a:t>
            </a:r>
            <a:r>
              <a:rPr lang="en-US" altLang="ko-KR" b="1" dirty="0"/>
              <a:t>, 2-2</a:t>
            </a:r>
            <a:r>
              <a:rPr lang="ko-KR" altLang="en-US" b="1" dirty="0"/>
              <a:t>에서 구해 본 응답자의 “스타일 선호 </a:t>
            </a:r>
            <a:r>
              <a:rPr lang="ko-KR" altLang="en-US" b="1" dirty="0" err="1"/>
              <a:t>정보표”를</a:t>
            </a:r>
            <a:r>
              <a:rPr lang="ko-KR" altLang="en-US" b="1" dirty="0"/>
              <a:t> 토대로 </a:t>
            </a:r>
            <a:r>
              <a:rPr lang="en-US" altLang="ko-KR" b="1" dirty="0"/>
              <a:t>Validation </a:t>
            </a:r>
            <a:r>
              <a:rPr lang="ko-KR" altLang="en-US" b="1" dirty="0"/>
              <a:t>데이터 내 응답자의 “스타일 선호 여부 예측” 문제를 </a:t>
            </a:r>
            <a:r>
              <a:rPr lang="en-US" altLang="ko-KR" b="1" dirty="0"/>
              <a:t>2</a:t>
            </a:r>
            <a:r>
              <a:rPr lang="ko-KR" altLang="en-US" b="1" dirty="0"/>
              <a:t>가지 기법으로 어떻게 적용해 볼 수 있고</a:t>
            </a:r>
            <a:r>
              <a:rPr lang="en-US" altLang="ko-KR" b="1" dirty="0"/>
              <a:t>, </a:t>
            </a:r>
            <a:r>
              <a:rPr lang="ko-KR" altLang="en-US" b="1" dirty="0"/>
              <a:t>서로 비교하여 어떤 장단점을 갖는지 설명한다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44A6C-D88E-0370-0EF6-B4576C94EFE6}"/>
              </a:ext>
            </a:extLst>
          </p:cNvPr>
          <p:cNvSpPr txBox="1"/>
          <p:nvPr/>
        </p:nvSpPr>
        <p:spPr>
          <a:xfrm>
            <a:off x="148282" y="827903"/>
            <a:ext cx="1075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</a:t>
            </a:r>
            <a:r>
              <a:rPr lang="en-US" altLang="ko-KR" sz="3200" b="1" dirty="0"/>
              <a:t>3.</a:t>
            </a:r>
            <a:r>
              <a:rPr lang="ko-KR" altLang="en-US" sz="3200" b="1" dirty="0"/>
              <a:t> 패션 스타일 선호 여부 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61154-5DB3-8BE9-25AE-7785D5608626}"/>
              </a:ext>
            </a:extLst>
          </p:cNvPr>
          <p:cNvSpPr txBox="1"/>
          <p:nvPr/>
        </p:nvSpPr>
        <p:spPr>
          <a:xfrm>
            <a:off x="259492" y="2852922"/>
            <a:ext cx="951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설명을 용이하게 하기 위해 응답자의 스타일 선호도 예시를 들어서 설명해도 무방하다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494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59C51-A595-F494-4A96-E9A4F9212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6D0835-2A03-7648-8CF2-1BCDD3B90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2CD945-4504-F8B5-EC73-B62E13D573F2}"/>
              </a:ext>
            </a:extLst>
          </p:cNvPr>
          <p:cNvSpPr txBox="1"/>
          <p:nvPr/>
        </p:nvSpPr>
        <p:spPr>
          <a:xfrm>
            <a:off x="381000" y="800100"/>
            <a:ext cx="631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협업 필터링</a:t>
            </a:r>
            <a:r>
              <a:rPr lang="en-US" altLang="ko-KR" sz="2800" b="1" dirty="0"/>
              <a:t>(Collaborative Filtering)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7ABE9-E59D-D716-C362-B11503B94DEB}"/>
              </a:ext>
            </a:extLst>
          </p:cNvPr>
          <p:cNvSpPr txBox="1"/>
          <p:nvPr/>
        </p:nvSpPr>
        <p:spPr>
          <a:xfrm>
            <a:off x="308919" y="2123420"/>
            <a:ext cx="116730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▶ </a:t>
            </a:r>
            <a:r>
              <a:rPr lang="ko-KR" altLang="en-US" b="1" dirty="0"/>
              <a:t>협업 필터링</a:t>
            </a:r>
            <a:r>
              <a:rPr lang="en-US" altLang="ko-KR" b="1" dirty="0"/>
              <a:t>: </a:t>
            </a:r>
            <a:r>
              <a:rPr lang="ko-KR" altLang="en-US" b="1" dirty="0"/>
              <a:t>사용자와 아이템 간의 관계를 바탕으로 새로운 아이템을 추천하는 방식이다</a:t>
            </a:r>
            <a:r>
              <a:rPr lang="en-US" altLang="ko-KR" b="1" dirty="0"/>
              <a:t>. </a:t>
            </a:r>
            <a:r>
              <a:rPr lang="ko-KR" altLang="en-US" b="1" dirty="0"/>
              <a:t>사용자들 간의 유사성을 바탕으로 아이템을 추천하는 사용자 기반 협업 필터링과</a:t>
            </a:r>
            <a:r>
              <a:rPr lang="en-US" altLang="ko-KR" b="1" dirty="0"/>
              <a:t> </a:t>
            </a:r>
            <a:r>
              <a:rPr lang="ko-KR" altLang="en-US" b="1" dirty="0"/>
              <a:t>아이템 간의 유사성을 바탕으로 아이템을 추천하는 아이템 기반 협업 필터링으로 나뉜다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sz="1800" b="1" dirty="0"/>
              <a:t>▶ </a:t>
            </a:r>
            <a:r>
              <a:rPr lang="ko-KR" altLang="en-US" b="1" dirty="0"/>
              <a:t>사용자 기반 협업 필터링</a:t>
            </a:r>
            <a:r>
              <a:rPr lang="en-US" altLang="ko-KR" b="1" dirty="0"/>
              <a:t>(User-Based Collaborative Filtering): </a:t>
            </a:r>
            <a:r>
              <a:rPr lang="ko-KR" altLang="en-US" b="1" dirty="0"/>
              <a:t>사용자의 경험을 조합하여 아이템을 추천하는 방식이다</a:t>
            </a:r>
            <a:r>
              <a:rPr lang="en-US" altLang="ko-KR" b="1" dirty="0"/>
              <a:t>. </a:t>
            </a:r>
            <a:r>
              <a:rPr lang="ko-KR" altLang="en-US" b="1" dirty="0"/>
              <a:t>취향이 비슷한 이웃 사용자를 알아내고</a:t>
            </a:r>
            <a:r>
              <a:rPr lang="en-US" altLang="ko-KR" b="1" dirty="0"/>
              <a:t>, </a:t>
            </a:r>
            <a:r>
              <a:rPr lang="ko-KR" altLang="en-US" b="1" dirty="0"/>
              <a:t>이 그룹에 속한 사용자들이 공통적으로 좋게 평가한 아이템을 추천한다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sz="1800" b="1" dirty="0"/>
              <a:t>▶ </a:t>
            </a:r>
            <a:r>
              <a:rPr lang="ko-KR" altLang="en-US" b="1" dirty="0"/>
              <a:t>아이템 기반 협업 필터링</a:t>
            </a:r>
            <a:r>
              <a:rPr lang="en-US" altLang="ko-KR" b="1" dirty="0"/>
              <a:t>(Item-Based Collaborative Filtering): </a:t>
            </a:r>
            <a:r>
              <a:rPr lang="ko-KR" altLang="en-US" b="1" dirty="0"/>
              <a:t>사용자들 간의 관계를 찾는 대신</a:t>
            </a:r>
            <a:r>
              <a:rPr lang="en-US" altLang="ko-KR" b="1" dirty="0"/>
              <a:t>, </a:t>
            </a:r>
            <a:r>
              <a:rPr lang="ko-KR" altLang="en-US" b="1" dirty="0"/>
              <a:t>아이템을 서로 비교하는 방식이다</a:t>
            </a:r>
            <a:r>
              <a:rPr lang="en-US" altLang="ko-KR" b="1" dirty="0"/>
              <a:t>. </a:t>
            </a:r>
            <a:r>
              <a:rPr lang="ko-KR" altLang="en-US" b="1" dirty="0"/>
              <a:t>사용자들의 선호도를 바탕으로 아이템 간의 유사도를 계산하여 사용자의 특정 아이템에 대한 예측 선호도를 계산하여 아이템을 추천한다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1519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62943-9584-CC0D-5CDE-E8D15E7B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AF9E87-30BB-98D3-2A37-C99B2FEED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F22FA7-6AD0-1B1B-828F-1B5E4A33AA32}"/>
              </a:ext>
            </a:extLst>
          </p:cNvPr>
          <p:cNvSpPr txBox="1"/>
          <p:nvPr/>
        </p:nvSpPr>
        <p:spPr>
          <a:xfrm>
            <a:off x="381000" y="800100"/>
            <a:ext cx="631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협업 필터링 구현을 위한 </a:t>
            </a:r>
            <a:r>
              <a:rPr lang="en-US" altLang="ko-KR" sz="2800" b="1" dirty="0"/>
              <a:t>Matrix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3AFF4-4F7B-3A41-E9C4-6FBEF4CA40A9}"/>
              </a:ext>
            </a:extLst>
          </p:cNvPr>
          <p:cNvSpPr txBox="1"/>
          <p:nvPr/>
        </p:nvSpPr>
        <p:spPr>
          <a:xfrm>
            <a:off x="259492" y="1470454"/>
            <a:ext cx="1167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매트릭스 시각화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r>
              <a:rPr lang="ko-KR" altLang="en-US" sz="1800" b="1" dirty="0"/>
              <a:t>▶ </a:t>
            </a:r>
            <a:r>
              <a:rPr lang="ko-KR" altLang="en-US" b="1" dirty="0"/>
              <a:t>각 사용자와 항목의 선호 데이터를 표시하는 매트릭스 표 구현</a:t>
            </a:r>
            <a:endParaRPr lang="en-US" altLang="ko-KR" b="1" dirty="0"/>
          </a:p>
          <a:p>
            <a:r>
              <a:rPr lang="ko-KR" altLang="en-US" sz="1800" b="1" dirty="0"/>
              <a:t>▶ </a:t>
            </a:r>
            <a:r>
              <a:rPr lang="ko-KR" altLang="en-US" b="1" dirty="0"/>
              <a:t>행은 사용자 </a:t>
            </a:r>
            <a:r>
              <a:rPr lang="en-US" altLang="ko-KR" b="1" dirty="0"/>
              <a:t>ID, </a:t>
            </a:r>
            <a:r>
              <a:rPr lang="ko-KR" altLang="en-US" b="1" dirty="0"/>
              <a:t>열은 스타일로 구성</a:t>
            </a:r>
            <a:endParaRPr lang="en-US" altLang="ko-KR" b="1" dirty="0"/>
          </a:p>
          <a:p>
            <a:r>
              <a:rPr lang="ko-KR" altLang="en-US" sz="1800" b="1" dirty="0"/>
              <a:t>▶ </a:t>
            </a:r>
            <a:r>
              <a:rPr lang="ko-KR" altLang="en-US" b="1" dirty="0"/>
              <a:t>선호는</a:t>
            </a:r>
            <a:r>
              <a:rPr lang="en-US" altLang="ko-KR" b="1" dirty="0"/>
              <a:t>(1), </a:t>
            </a:r>
            <a:r>
              <a:rPr lang="ko-KR" altLang="en-US" b="1" dirty="0"/>
              <a:t>비선호는</a:t>
            </a:r>
            <a:r>
              <a:rPr lang="en-US" altLang="ko-KR" b="1" dirty="0"/>
              <a:t>(-1), </a:t>
            </a:r>
            <a:r>
              <a:rPr lang="ko-KR" altLang="en-US" b="1" dirty="0"/>
              <a:t>미선택은 </a:t>
            </a:r>
            <a:r>
              <a:rPr lang="en-US" altLang="ko-KR" b="1" dirty="0"/>
              <a:t>(0)</a:t>
            </a:r>
            <a:r>
              <a:rPr lang="ko-KR" altLang="en-US" b="1" dirty="0"/>
              <a:t>으로 표기</a:t>
            </a:r>
            <a:endParaRPr lang="en-US" altLang="ko-KR" b="1" dirty="0"/>
          </a:p>
          <a:p>
            <a:r>
              <a:rPr lang="ko-KR" altLang="en-US" sz="1800" b="1" dirty="0"/>
              <a:t>▶ </a:t>
            </a:r>
            <a:r>
              <a:rPr lang="en-US" altLang="ko-KR" b="1" dirty="0"/>
              <a:t>2-2</a:t>
            </a:r>
            <a:r>
              <a:rPr lang="ko-KR" altLang="en-US" b="1" dirty="0"/>
              <a:t>에서 구한 상위 </a:t>
            </a:r>
            <a:r>
              <a:rPr lang="en-US" altLang="ko-KR" b="1" dirty="0"/>
              <a:t>100</a:t>
            </a:r>
            <a:r>
              <a:rPr lang="ko-KR" altLang="en-US" b="1" dirty="0"/>
              <a:t>명의 응답자</a:t>
            </a:r>
            <a:r>
              <a:rPr lang="en-US" altLang="ko-KR" b="1" dirty="0"/>
              <a:t>ID</a:t>
            </a:r>
            <a:r>
              <a:rPr lang="ko-KR" altLang="en-US" b="1" dirty="0"/>
              <a:t>와 상위 </a:t>
            </a:r>
            <a:r>
              <a:rPr lang="en-US" altLang="ko-KR" b="1" dirty="0"/>
              <a:t>100</a:t>
            </a:r>
            <a:r>
              <a:rPr lang="ko-KR" altLang="en-US" b="1" dirty="0"/>
              <a:t>명이 투표한 이미지들을 가지고 매트릭스를 생성</a:t>
            </a:r>
            <a:endParaRPr lang="en-US" altLang="ko-KR" b="1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96FDD38-9895-FBF1-D392-5B680A3EE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09" y="3755157"/>
            <a:ext cx="9050981" cy="23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30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8B65-9B23-A0DD-6C69-A3CA0706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3A2C62-769F-1507-C479-850E88D32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30AC1E-57E6-E63D-1E90-B701FC3ECE5D}"/>
              </a:ext>
            </a:extLst>
          </p:cNvPr>
          <p:cNvSpPr txBox="1"/>
          <p:nvPr/>
        </p:nvSpPr>
        <p:spPr>
          <a:xfrm>
            <a:off x="381000" y="800100"/>
            <a:ext cx="844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User-Based Collaborative Filtering </a:t>
            </a:r>
            <a:r>
              <a:rPr lang="ko-KR" altLang="en-US" sz="2800" b="1" dirty="0"/>
              <a:t>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16706-F2F9-5CF7-601C-50D9DA5CE738}"/>
              </a:ext>
            </a:extLst>
          </p:cNvPr>
          <p:cNvSpPr txBox="1"/>
          <p:nvPr/>
        </p:nvSpPr>
        <p:spPr>
          <a:xfrm>
            <a:off x="259492" y="2310713"/>
            <a:ext cx="116730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&lt;User-Based Collaborative Filtering Matrix&gt;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▶ 위에서 만든 사용자 대 항목 매트릭스를 사용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▶ 행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사용자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의 유사도를 계산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▶ 사용자의 수가 </a:t>
            </a:r>
            <a:r>
              <a:rPr lang="en-US" altLang="ko-KR" sz="2000" b="1" dirty="0"/>
              <a:t>100</a:t>
            </a:r>
            <a:r>
              <a:rPr lang="ko-KR" altLang="en-US" sz="2000" b="1" dirty="0"/>
              <a:t>명으로 적은 수라서 유사한 취향을 가진 사용자를 찾기 어려움</a:t>
            </a:r>
            <a:endParaRPr lang="en-US" altLang="ko-KR" sz="2000" b="1" dirty="0"/>
          </a:p>
          <a:p>
            <a:endParaRPr lang="en-US" altLang="ko-KR" sz="700" b="1" dirty="0"/>
          </a:p>
          <a:p>
            <a:r>
              <a:rPr lang="en-US" altLang="ko-KR" sz="1700" b="1" dirty="0"/>
              <a:t>Ex)</a:t>
            </a:r>
            <a:r>
              <a:rPr lang="ko-KR" altLang="en-US" sz="1700" b="1" dirty="0"/>
              <a:t> 두 사람 중 한 사람이 남성 </a:t>
            </a:r>
            <a:r>
              <a:rPr lang="en-US" altLang="ko-KR" sz="1700" b="1" dirty="0"/>
              <a:t>A</a:t>
            </a:r>
            <a:r>
              <a:rPr lang="ko-KR" altLang="en-US" sz="1700" b="1" dirty="0"/>
              <a:t>룩과 </a:t>
            </a:r>
            <a:r>
              <a:rPr lang="en-US" altLang="ko-KR" sz="1700" b="1" dirty="0"/>
              <a:t>B</a:t>
            </a:r>
            <a:r>
              <a:rPr lang="ko-KR" altLang="en-US" sz="1700" b="1" dirty="0"/>
              <a:t>룩을 선호</a:t>
            </a:r>
            <a:r>
              <a:rPr lang="en-US" altLang="ko-KR" sz="1700" b="1" dirty="0"/>
              <a:t>, </a:t>
            </a:r>
            <a:r>
              <a:rPr lang="ko-KR" altLang="en-US" sz="1700" b="1" dirty="0"/>
              <a:t>나머지 한사람은 </a:t>
            </a:r>
            <a:r>
              <a:rPr lang="en-US" altLang="ko-KR" sz="1700" b="1" dirty="0"/>
              <a:t>B</a:t>
            </a:r>
            <a:r>
              <a:rPr lang="ko-KR" altLang="en-US" sz="1700" b="1" dirty="0"/>
              <a:t>룩을 선호</a:t>
            </a:r>
            <a:r>
              <a:rPr lang="en-US" altLang="ko-KR" sz="1700" b="1" dirty="0"/>
              <a:t>, </a:t>
            </a:r>
            <a:r>
              <a:rPr lang="ko-KR" altLang="en-US" sz="1700" b="1" dirty="0"/>
              <a:t>그럼 나머지 한 사람에게 </a:t>
            </a:r>
            <a:r>
              <a:rPr lang="en-US" altLang="ko-KR" sz="1700" b="1" dirty="0"/>
              <a:t>A</a:t>
            </a:r>
            <a:r>
              <a:rPr lang="ko-KR" altLang="en-US" sz="1700" b="1" dirty="0"/>
              <a:t>룩을 추천</a:t>
            </a:r>
            <a:endParaRPr lang="en-US" altLang="ko-KR" sz="17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81610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1445E-C144-DB1A-144E-C1E4C9654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752C1D-B46C-974B-9EC2-C623C422A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C6BD15-B188-1B05-CCEC-2C05A3C619F2}"/>
              </a:ext>
            </a:extLst>
          </p:cNvPr>
          <p:cNvSpPr txBox="1"/>
          <p:nvPr/>
        </p:nvSpPr>
        <p:spPr>
          <a:xfrm>
            <a:off x="381000" y="800100"/>
            <a:ext cx="844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User-Based Collaborative Filtering </a:t>
            </a:r>
            <a:r>
              <a:rPr lang="ko-KR" altLang="en-US" sz="2800" b="1" dirty="0"/>
              <a:t>적용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67307-7D2D-AA46-E46E-81200D81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615" y="1463941"/>
            <a:ext cx="8448307" cy="49430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C4494E-E3D0-B8FF-9DF1-315D24B0642F}"/>
              </a:ext>
            </a:extLst>
          </p:cNvPr>
          <p:cNvSpPr/>
          <p:nvPr/>
        </p:nvSpPr>
        <p:spPr>
          <a:xfrm>
            <a:off x="5566718" y="6229887"/>
            <a:ext cx="597586" cy="3665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User ID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22153D-CD79-C550-1FB5-3E76B3A46135}"/>
              </a:ext>
            </a:extLst>
          </p:cNvPr>
          <p:cNvSpPr/>
          <p:nvPr/>
        </p:nvSpPr>
        <p:spPr>
          <a:xfrm rot="16200000">
            <a:off x="1657139" y="3506090"/>
            <a:ext cx="613941" cy="3567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User ID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231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04FF9-EF68-4A3A-CE0C-0DA63102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6A3D39-A5DE-44F2-F67B-0B7DACEE6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287EBF-6848-1D26-929E-06D0EE117318}"/>
              </a:ext>
            </a:extLst>
          </p:cNvPr>
          <p:cNvSpPr txBox="1"/>
          <p:nvPr/>
        </p:nvSpPr>
        <p:spPr>
          <a:xfrm>
            <a:off x="381000" y="800100"/>
            <a:ext cx="844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Item-Based Collaborative Filtering </a:t>
            </a:r>
            <a:r>
              <a:rPr lang="ko-KR" altLang="en-US" sz="2800" b="1" dirty="0"/>
              <a:t>적용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D46A3-C08F-09DC-6A70-ED043D23CE23}"/>
              </a:ext>
            </a:extLst>
          </p:cNvPr>
          <p:cNvSpPr txBox="1"/>
          <p:nvPr/>
        </p:nvSpPr>
        <p:spPr>
          <a:xfrm>
            <a:off x="259492" y="2123420"/>
            <a:ext cx="116730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&lt;Item-Based Collaborative Filtering Matrix&gt;</a:t>
            </a:r>
          </a:p>
          <a:p>
            <a:endParaRPr lang="en-US" altLang="ko-KR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위에서 만든 </a:t>
            </a:r>
            <a:r>
              <a:rPr lang="en-US" altLang="ko-KR" b="1" dirty="0"/>
              <a:t>‘</a:t>
            </a:r>
            <a:r>
              <a:rPr lang="ko-KR" altLang="en-US" b="1" dirty="0"/>
              <a:t>사용자 대 항목</a:t>
            </a:r>
            <a:r>
              <a:rPr lang="en-US" altLang="ko-KR" b="1" dirty="0"/>
              <a:t>’</a:t>
            </a:r>
            <a:r>
              <a:rPr lang="ko-KR" altLang="en-US" b="1" dirty="0"/>
              <a:t> 매트릭스를 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sz="1800" b="1" dirty="0"/>
              <a:t>▶ </a:t>
            </a:r>
            <a:r>
              <a:rPr lang="ko-KR" altLang="en-US" b="1" dirty="0"/>
              <a:t>사용자 간의 유사도를 계산하는 대신</a:t>
            </a:r>
            <a:r>
              <a:rPr lang="en-US" altLang="ko-KR" b="1" dirty="0"/>
              <a:t>, </a:t>
            </a:r>
            <a:r>
              <a:rPr lang="ko-KR" altLang="en-US" b="1" dirty="0"/>
              <a:t>스타일 간의 유사도를 계산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sz="1800" b="1" dirty="0"/>
              <a:t>▶ </a:t>
            </a:r>
            <a:r>
              <a:rPr lang="ko-KR" altLang="en-US" b="1" dirty="0"/>
              <a:t>각 사용자에 대한 정보의 양에 크게 영향을 받지 않아 사용자가 </a:t>
            </a:r>
            <a:r>
              <a:rPr lang="en-US" altLang="ko-KR" b="1" dirty="0"/>
              <a:t>100</a:t>
            </a:r>
            <a:r>
              <a:rPr lang="ko-KR" altLang="en-US" b="1" dirty="0"/>
              <a:t>명 정도라도 크게 영향을 받지 않음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Ex) A,B,C</a:t>
            </a:r>
            <a:r>
              <a:rPr lang="ko-KR" altLang="en-US" b="1" dirty="0"/>
              <a:t> 세 명 다 </a:t>
            </a:r>
            <a:r>
              <a:rPr lang="en-US" altLang="ko-KR" b="1" dirty="0"/>
              <a:t>W_A</a:t>
            </a:r>
            <a:r>
              <a:rPr lang="ko-KR" altLang="en-US" b="1" dirty="0"/>
              <a:t>라는 스타일과 </a:t>
            </a:r>
            <a:r>
              <a:rPr lang="en-US" altLang="ko-KR" b="1" dirty="0"/>
              <a:t>W_B</a:t>
            </a:r>
            <a:r>
              <a:rPr lang="ko-KR" altLang="en-US" b="1" dirty="0"/>
              <a:t>라는 스타일을 좋아하면 두 스타일 사이에는 유사성이 있음</a:t>
            </a:r>
            <a:r>
              <a:rPr lang="en-US" altLang="ko-KR" b="1" dirty="0"/>
              <a:t>, </a:t>
            </a:r>
            <a:r>
              <a:rPr lang="ko-KR" altLang="en-US" b="1" dirty="0"/>
              <a:t>유사성이 충분히 높다면 </a:t>
            </a:r>
            <a:r>
              <a:rPr lang="en-US" altLang="ko-KR" b="1" dirty="0"/>
              <a:t>W_A</a:t>
            </a:r>
            <a:r>
              <a:rPr lang="ko-KR" altLang="en-US" b="1" dirty="0"/>
              <a:t>를 선호하는 사람에게 </a:t>
            </a:r>
            <a:r>
              <a:rPr lang="en-US" altLang="ko-KR" b="1" dirty="0"/>
              <a:t>W_B</a:t>
            </a:r>
            <a:r>
              <a:rPr lang="ko-KR" altLang="en-US" b="1" dirty="0"/>
              <a:t>를 추천함</a:t>
            </a:r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45472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132FB-367E-3A13-BA03-B6C66C2BE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18816E-B42E-11C6-4178-E9A7344C3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3BAB9E-42EC-D1BF-E5FA-F0FC3994E9D8}"/>
              </a:ext>
            </a:extLst>
          </p:cNvPr>
          <p:cNvSpPr txBox="1"/>
          <p:nvPr/>
        </p:nvSpPr>
        <p:spPr>
          <a:xfrm>
            <a:off x="381000" y="800100"/>
            <a:ext cx="844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Item-Based Collaborative Filtering </a:t>
            </a:r>
            <a:r>
              <a:rPr lang="ko-KR" altLang="en-US" sz="2800" b="1" dirty="0"/>
              <a:t>적용</a:t>
            </a:r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F62AC8C-522A-5BF5-9614-2CA92A93E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/>
          <a:stretch/>
        </p:blipFill>
        <p:spPr>
          <a:xfrm>
            <a:off x="1396314" y="1728005"/>
            <a:ext cx="8676416" cy="48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16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EFAA-573D-BB56-B831-89D230A33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5515B4-3D2D-5713-65E0-AAE66CD23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6ECF1D-CD84-6518-D79E-D87ED4A31D8B}"/>
              </a:ext>
            </a:extLst>
          </p:cNvPr>
          <p:cNvSpPr txBox="1"/>
          <p:nvPr/>
        </p:nvSpPr>
        <p:spPr>
          <a:xfrm>
            <a:off x="381000" y="800100"/>
            <a:ext cx="844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장단점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2C92F-70CC-A878-D944-1C8803FC4A3B}"/>
              </a:ext>
            </a:extLst>
          </p:cNvPr>
          <p:cNvSpPr txBox="1"/>
          <p:nvPr/>
        </p:nvSpPr>
        <p:spPr>
          <a:xfrm>
            <a:off x="259492" y="1847335"/>
            <a:ext cx="11673016" cy="547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&lt;User-Based Collaborative Filtering Matrix&gt;</a:t>
            </a:r>
          </a:p>
          <a:p>
            <a:endParaRPr lang="en-US" altLang="ko-KR" sz="1000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장점</a:t>
            </a:r>
            <a:r>
              <a:rPr lang="en-US" altLang="ko-KR" b="1" dirty="0"/>
              <a:t>: </a:t>
            </a:r>
            <a:r>
              <a:rPr lang="ko-KR" altLang="en-US" b="1" dirty="0"/>
              <a:t>각 사용자별로 맞춤형 추천을 하므로 데이터가 풍부한 경우 정확한 추천 가능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단점</a:t>
            </a:r>
            <a:r>
              <a:rPr lang="en-US" altLang="ko-KR" b="1" dirty="0"/>
              <a:t>: 1) </a:t>
            </a:r>
            <a:r>
              <a:rPr lang="ko-KR" altLang="en-US" b="1" dirty="0"/>
              <a:t>사용자 간의 비교와 유사성 찾기는 복잡하여 많은 계산 자원이 소모</a:t>
            </a:r>
            <a:endParaRPr lang="en-US" altLang="ko-KR" b="1" dirty="0"/>
          </a:p>
          <a:p>
            <a:r>
              <a:rPr lang="en-US" altLang="ko-KR" b="1" dirty="0"/>
              <a:t>           2) </a:t>
            </a:r>
            <a:r>
              <a:rPr lang="ko-KR" altLang="en-US" b="1" dirty="0"/>
              <a:t>사용자의 데이터는 시간이 지남에 따라 변할 수 있어서 계속 업데이트를 해야 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2000" b="1" dirty="0"/>
              <a:t>&lt;Item-Based Collaborative Filtering Matrix&gt;</a:t>
            </a:r>
          </a:p>
          <a:p>
            <a:endParaRPr lang="en-US" altLang="ko-KR" sz="1050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장점</a:t>
            </a:r>
            <a:r>
              <a:rPr lang="en-US" altLang="ko-KR" b="1" dirty="0"/>
              <a:t>: 1) </a:t>
            </a:r>
            <a:r>
              <a:rPr lang="ko-KR" altLang="en-US" b="1" dirty="0"/>
              <a:t>사용자별로 계산을 하는 방식이 </a:t>
            </a:r>
            <a:r>
              <a:rPr lang="ko-KR" altLang="en-US" b="1" dirty="0" err="1"/>
              <a:t>아니라서</a:t>
            </a:r>
            <a:r>
              <a:rPr lang="ko-KR" altLang="en-US" b="1" dirty="0"/>
              <a:t> 계산이 빠름</a:t>
            </a:r>
            <a:endParaRPr lang="en-US" altLang="ko-KR" b="1" dirty="0"/>
          </a:p>
          <a:p>
            <a:r>
              <a:rPr lang="en-US" altLang="ko-KR" b="1" dirty="0"/>
              <a:t>           2) </a:t>
            </a:r>
            <a:r>
              <a:rPr lang="ko-KR" altLang="en-US" b="1" dirty="0"/>
              <a:t>데이터가 조금 바뀌어도 추천 결과에 영향이 크지 않아 업데이트를 자주 하지 않아도 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단점</a:t>
            </a:r>
            <a:r>
              <a:rPr lang="en-US" altLang="ko-KR" b="1" dirty="0"/>
              <a:t>: </a:t>
            </a:r>
            <a:r>
              <a:rPr lang="ko-KR" altLang="en-US" b="1" dirty="0"/>
              <a:t>사용자 수가 많을수록 사용자 기반 협업 필터링보다 정확도가 떨어짐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5795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0F2AC-02E1-D159-A304-BE56DC02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B20D8D-9A5C-C509-99FB-038B037C1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4ACD9D-5399-729D-C3A6-82E56B11EE74}"/>
              </a:ext>
            </a:extLst>
          </p:cNvPr>
          <p:cNvSpPr txBox="1"/>
          <p:nvPr/>
        </p:nvSpPr>
        <p:spPr>
          <a:xfrm>
            <a:off x="381000" y="800100"/>
            <a:ext cx="844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C5071-6B8A-997B-CC4D-6F3C6220E832}"/>
              </a:ext>
            </a:extLst>
          </p:cNvPr>
          <p:cNvSpPr txBox="1"/>
          <p:nvPr/>
        </p:nvSpPr>
        <p:spPr>
          <a:xfrm>
            <a:off x="259492" y="2744914"/>
            <a:ext cx="11673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</a:t>
            </a:r>
            <a:r>
              <a:rPr lang="ko-KR" altLang="en-US" sz="2000" b="1" dirty="0"/>
              <a:t> 위의 사용자 기반 협업 필터링 매트릭스를 확인하면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유사도가 낮거나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에 가까운 값을 의미하는 파란색 영역이 대부분이고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아이템 기반 협업 필터링 매트릭스를 확인하면 특정 영역에서 높은 유사도의 군집이 형성됨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ko-KR" altLang="ko-KR" sz="20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</a:t>
            </a:r>
            <a:r>
              <a:rPr lang="ko-KR" altLang="en-US" sz="2000" b="1" dirty="0"/>
              <a:t> 사용자에 대한 충분한 정보가 없는 경우라 아이템 기반 협업 필터링이 </a:t>
            </a:r>
            <a:r>
              <a:rPr lang="en-US" altLang="ko-KR" sz="2000" b="1" dirty="0"/>
              <a:t>3-1 </a:t>
            </a:r>
            <a:r>
              <a:rPr lang="ko-KR" altLang="en-US" sz="2000" b="1" dirty="0"/>
              <a:t>미션에서 더 사용하기에 적합함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1618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10616-6655-1325-E858-F2749569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2F7C28-7394-3BA3-1AEE-6DF97F20C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969C90B5-F229-333F-09B6-E27AD25524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645955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279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1CAAB-B3CE-8187-BCF0-A6C7A60F5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EFB4CD-D0E6-7535-96F5-2FDA5F516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0C138-3691-511E-BFDF-FE86210BB1E4}"/>
              </a:ext>
            </a:extLst>
          </p:cNvPr>
          <p:cNvSpPr txBox="1"/>
          <p:nvPr/>
        </p:nvSpPr>
        <p:spPr>
          <a:xfrm>
            <a:off x="148282" y="827903"/>
            <a:ext cx="1075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</a:t>
            </a:r>
            <a:r>
              <a:rPr lang="en-US" altLang="ko-KR" sz="3200" b="1" dirty="0"/>
              <a:t>3.</a:t>
            </a:r>
            <a:r>
              <a:rPr lang="ko-KR" altLang="en-US" sz="3200" b="1" dirty="0"/>
              <a:t> 패션 스타일 선호 여부 예측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DC6EE-8ED4-B4A7-55BA-8ABC1794AF31}"/>
              </a:ext>
            </a:extLst>
          </p:cNvPr>
          <p:cNvSpPr txBox="1"/>
          <p:nvPr/>
        </p:nvSpPr>
        <p:spPr>
          <a:xfrm>
            <a:off x="259492" y="1674336"/>
            <a:ext cx="11673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3-2. 3-1</a:t>
            </a:r>
            <a:r>
              <a:rPr lang="ko-KR" altLang="en-US" b="1" dirty="0"/>
              <a:t>에서 살펴 본 기법 중</a:t>
            </a:r>
            <a:r>
              <a:rPr lang="en-US" altLang="ko-KR" b="1" dirty="0"/>
              <a:t>, item-based filtering</a:t>
            </a:r>
            <a:r>
              <a:rPr lang="ko-KR" altLang="en-US" b="1" dirty="0"/>
              <a:t>을 직접 구현해본다</a:t>
            </a:r>
            <a:r>
              <a:rPr lang="en-US" altLang="ko-KR" b="1" dirty="0"/>
              <a:t>. “</a:t>
            </a:r>
            <a:r>
              <a:rPr lang="ko-KR" altLang="en-US" b="1" dirty="0"/>
              <a:t>이미지 간 유사도”</a:t>
            </a:r>
          </a:p>
          <a:p>
            <a:r>
              <a:rPr lang="en-US" altLang="ko-KR" b="1" dirty="0"/>
              <a:t>(image2image)</a:t>
            </a:r>
            <a:r>
              <a:rPr lang="ko-KR" altLang="en-US" b="1" dirty="0"/>
              <a:t>만을 활용하여 </a:t>
            </a:r>
            <a:r>
              <a:rPr lang="en-US" altLang="ko-KR" b="1" dirty="0"/>
              <a:t>Validation </a:t>
            </a:r>
            <a:r>
              <a:rPr lang="ko-KR" altLang="en-US" b="1" dirty="0"/>
              <a:t>데이터 내 응답자의 “스타일 선호 여부 예측”</a:t>
            </a:r>
          </a:p>
          <a:p>
            <a:r>
              <a:rPr lang="ko-KR" altLang="en-US" b="1" dirty="0"/>
              <a:t>문제를 수행하고 성능을 측정한다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7A988-5538-2719-16F9-6914EC760ECF}"/>
              </a:ext>
            </a:extLst>
          </p:cNvPr>
          <p:cNvSpPr txBox="1"/>
          <p:nvPr/>
        </p:nvSpPr>
        <p:spPr>
          <a:xfrm>
            <a:off x="259492" y="2714245"/>
            <a:ext cx="11673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※ Hint. 1-2</a:t>
            </a:r>
            <a:r>
              <a:rPr lang="ko-KR" altLang="en-US" dirty="0"/>
              <a:t>에서 학습한 </a:t>
            </a:r>
            <a:r>
              <a:rPr lang="en-US" altLang="ko-KR" dirty="0"/>
              <a:t>ResNet-18</a:t>
            </a:r>
            <a:r>
              <a:rPr lang="ko-KR" altLang="en-US" dirty="0"/>
              <a:t>의 중간 </a:t>
            </a:r>
            <a:r>
              <a:rPr lang="en-US" altLang="ko-KR" dirty="0"/>
              <a:t>layer </a:t>
            </a:r>
            <a:r>
              <a:rPr lang="ko-KR" altLang="en-US" dirty="0"/>
              <a:t>값을 활용하여 각 이미지의 </a:t>
            </a:r>
            <a:r>
              <a:rPr lang="en-US" altLang="ko-KR" dirty="0"/>
              <a:t>feature vector</a:t>
            </a:r>
            <a:r>
              <a:rPr lang="ko-KR" altLang="en-US" dirty="0"/>
              <a:t>를 구하고</a:t>
            </a:r>
            <a:r>
              <a:rPr lang="en-US" altLang="ko-KR" dirty="0"/>
              <a:t>, </a:t>
            </a:r>
            <a:r>
              <a:rPr lang="ko-KR" altLang="en-US" dirty="0"/>
              <a:t>벡터 연산을 통해 이미지 간 유사도를 구해볼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※ </a:t>
            </a:r>
            <a:r>
              <a:rPr lang="ko-KR" altLang="en-US" dirty="0"/>
              <a:t>예측 문제에서 활용한 파라미터 및 임계 값 등의 수치를 정확하게 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36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0255A-3C63-9810-4F32-DDC28C75D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6BE0C2-5479-9D57-CBEF-3BEB06809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FD5CC3-2C39-2107-11F4-EB75FA0AB204}"/>
              </a:ext>
            </a:extLst>
          </p:cNvPr>
          <p:cNvSpPr txBox="1"/>
          <p:nvPr/>
        </p:nvSpPr>
        <p:spPr>
          <a:xfrm>
            <a:off x="381000" y="800100"/>
            <a:ext cx="1143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Image2Image </a:t>
            </a:r>
            <a:r>
              <a:rPr lang="ko-KR" altLang="en-US" sz="2800" b="1" dirty="0"/>
              <a:t>기법을 사용한</a:t>
            </a:r>
            <a:r>
              <a:rPr lang="en-US" altLang="ko-KR" sz="2800" b="1" dirty="0"/>
              <a:t> Item-Based Filtering</a:t>
            </a:r>
            <a:r>
              <a:rPr lang="ko-KR" altLang="en-US" sz="2800" b="1" dirty="0"/>
              <a:t>을 사용한 스타일 선호여부 추출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AFC9F-CD6D-2913-AA2B-5479815A5382}"/>
              </a:ext>
            </a:extLst>
          </p:cNvPr>
          <p:cNvSpPr txBox="1"/>
          <p:nvPr/>
        </p:nvSpPr>
        <p:spPr>
          <a:xfrm>
            <a:off x="259492" y="2695198"/>
            <a:ext cx="11673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문제</a:t>
            </a:r>
            <a:r>
              <a:rPr lang="en-US" altLang="ko-KR" b="1" dirty="0"/>
              <a:t>&gt;</a:t>
            </a:r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en-US" altLang="ko-KR" b="1" dirty="0"/>
              <a:t>Validation </a:t>
            </a:r>
            <a:r>
              <a:rPr lang="ko-KR" altLang="en-US" b="1" dirty="0"/>
              <a:t>데이터에서 응답자의 스타일 선호 여부를 예측해야 함</a:t>
            </a:r>
            <a:endParaRPr lang="en-US" altLang="ko-KR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en-US" altLang="ko-KR" sz="1800" b="1" dirty="0"/>
              <a:t>Image2Image </a:t>
            </a:r>
            <a:r>
              <a:rPr lang="ko-KR" altLang="en-US" sz="1800" b="1" dirty="0"/>
              <a:t>기법을 사용한</a:t>
            </a:r>
            <a:r>
              <a:rPr lang="en-US" altLang="ko-KR" sz="1800" b="1" dirty="0"/>
              <a:t> Item-Based Filtering</a:t>
            </a:r>
            <a:r>
              <a:rPr lang="ko-KR" altLang="en-US" b="1" dirty="0"/>
              <a:t>을 사용하여 이미지 간 유사도를 바탕으로 예측을 수행해야 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해결 방법</a:t>
            </a:r>
            <a:r>
              <a:rPr lang="en-US" altLang="ko-KR" b="1" dirty="0"/>
              <a:t>&gt;</a:t>
            </a:r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en-US" altLang="ko-KR" b="1" dirty="0"/>
              <a:t>ResNet-18</a:t>
            </a:r>
            <a:r>
              <a:rPr lang="ko-KR" altLang="en-US" b="1" dirty="0"/>
              <a:t>의 중간 </a:t>
            </a:r>
            <a:r>
              <a:rPr lang="en-US" altLang="ko-KR" b="1" dirty="0"/>
              <a:t>layer feature vector</a:t>
            </a:r>
            <a:r>
              <a:rPr lang="ko-KR" altLang="en-US" b="1" dirty="0"/>
              <a:t>를 추출하여 각 이미지의 </a:t>
            </a:r>
            <a:r>
              <a:rPr lang="en-US" altLang="ko-KR" b="1" dirty="0"/>
              <a:t>Feature Vector</a:t>
            </a:r>
            <a:r>
              <a:rPr lang="ko-KR" altLang="en-US" b="1" dirty="0"/>
              <a:t>를 저장해야 함</a:t>
            </a:r>
            <a:endParaRPr lang="en-US" altLang="ko-KR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en-US" altLang="ko-KR" b="1" dirty="0"/>
              <a:t>Cosine </a:t>
            </a:r>
            <a:r>
              <a:rPr lang="ko-KR" altLang="en-US" b="1" dirty="0"/>
              <a:t>유사도를 사용하여 이미지 간의 유사도를 계산하고</a:t>
            </a:r>
            <a:r>
              <a:rPr lang="en-US" altLang="ko-KR" b="1" dirty="0"/>
              <a:t>, </a:t>
            </a:r>
            <a:r>
              <a:rPr lang="ko-KR" altLang="en-US" b="1" dirty="0"/>
              <a:t>이를 기반으로 응답자의 선호 스타일을 예측하면 됨</a:t>
            </a:r>
          </a:p>
        </p:txBody>
      </p:sp>
    </p:spTree>
    <p:extLst>
      <p:ext uri="{BB962C8B-B14F-4D97-AF65-F5344CB8AC3E}">
        <p14:creationId xmlns:p14="http://schemas.microsoft.com/office/powerpoint/2010/main" val="1102113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EE978-DA76-0918-B353-29DB8CBE5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9CD137-C1BF-474B-8810-B09FEC57E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BFBC2E-AF84-DD2D-11F2-41B8C648293F}"/>
              </a:ext>
            </a:extLst>
          </p:cNvPr>
          <p:cNvSpPr txBox="1"/>
          <p:nvPr/>
        </p:nvSpPr>
        <p:spPr>
          <a:xfrm>
            <a:off x="381000" y="800100"/>
            <a:ext cx="1122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Feature Vector </a:t>
            </a:r>
            <a:r>
              <a:rPr lang="ko-KR" altLang="en-US" sz="2800" b="1" dirty="0"/>
              <a:t>추출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5EE04-97B6-C6BC-2EBF-37E87F9C00DB}"/>
              </a:ext>
            </a:extLst>
          </p:cNvPr>
          <p:cNvSpPr txBox="1"/>
          <p:nvPr/>
        </p:nvSpPr>
        <p:spPr>
          <a:xfrm>
            <a:off x="259492" y="2244060"/>
            <a:ext cx="1167301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&lt;Feature Vector </a:t>
            </a:r>
            <a:r>
              <a:rPr lang="ko-KR" altLang="en-US" sz="2000" b="1" dirty="0"/>
              <a:t>추출 과정</a:t>
            </a:r>
            <a:r>
              <a:rPr lang="en-US" altLang="ko-KR" sz="2000" b="1" dirty="0"/>
              <a:t>&gt;</a:t>
            </a:r>
          </a:p>
          <a:p>
            <a:endParaRPr lang="en-US" altLang="ko-KR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en-US" altLang="ko-KR" b="1" dirty="0"/>
              <a:t>1-2</a:t>
            </a:r>
            <a:r>
              <a:rPr lang="ko-KR" altLang="en-US" b="1" dirty="0"/>
              <a:t>에서 학습된 </a:t>
            </a:r>
            <a:r>
              <a:rPr lang="en-US" altLang="ko-KR" b="1" dirty="0"/>
              <a:t>ResNet-18 </a:t>
            </a:r>
            <a:r>
              <a:rPr lang="ko-KR" altLang="en-US" b="1" dirty="0"/>
              <a:t>모델의 중간 </a:t>
            </a:r>
            <a:r>
              <a:rPr lang="en-US" altLang="ko-KR" b="1" dirty="0"/>
              <a:t>layer</a:t>
            </a:r>
            <a:r>
              <a:rPr lang="ko-KR" altLang="en-US" b="1" dirty="0"/>
              <a:t>를 </a:t>
            </a:r>
            <a:r>
              <a:rPr lang="en-US" altLang="ko-KR" b="1" dirty="0"/>
              <a:t>Feature Vector</a:t>
            </a:r>
            <a:r>
              <a:rPr lang="ko-KR" altLang="en-US" b="1" dirty="0"/>
              <a:t>로 사용하여</a:t>
            </a:r>
            <a:r>
              <a:rPr lang="en-US" altLang="ko-KR" b="1" dirty="0"/>
              <a:t>, </a:t>
            </a:r>
            <a:r>
              <a:rPr lang="ko-KR" altLang="en-US" b="1" dirty="0"/>
              <a:t>사전 </a:t>
            </a:r>
            <a:r>
              <a:rPr lang="ko-KR" altLang="en-US" b="1" dirty="0" err="1"/>
              <a:t>전처리된</a:t>
            </a:r>
            <a:r>
              <a:rPr lang="ko-KR" altLang="en-US" b="1" dirty="0"/>
              <a:t> 이미지에서 각 이미지의 </a:t>
            </a:r>
            <a:r>
              <a:rPr lang="en-US" altLang="ko-KR" b="1" dirty="0"/>
              <a:t>Feature Vector</a:t>
            </a:r>
            <a:r>
              <a:rPr lang="ko-KR" altLang="en-US" b="1" dirty="0"/>
              <a:t>를 추출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2000" b="1" dirty="0"/>
              <a:t>&lt;Feature Vector </a:t>
            </a:r>
            <a:r>
              <a:rPr lang="ko-KR" altLang="en-US" sz="2000" b="1" dirty="0"/>
              <a:t>저장</a:t>
            </a:r>
            <a:r>
              <a:rPr lang="en-US" altLang="ko-KR" sz="2000" b="1" dirty="0"/>
              <a:t>&gt;</a:t>
            </a:r>
          </a:p>
          <a:p>
            <a:endParaRPr lang="en-US" altLang="ko-KR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en-US" altLang="ko-KR" b="1" dirty="0"/>
              <a:t>Training</a:t>
            </a:r>
            <a:r>
              <a:rPr lang="ko-KR" altLang="en-US" b="1" dirty="0"/>
              <a:t>과 </a:t>
            </a:r>
            <a:r>
              <a:rPr lang="en-US" altLang="ko-KR" b="1" dirty="0"/>
              <a:t>Validation </a:t>
            </a:r>
            <a:r>
              <a:rPr lang="ko-KR" altLang="en-US" b="1" dirty="0"/>
              <a:t>데이터에 대해서 각 이미지의 </a:t>
            </a:r>
            <a:r>
              <a:rPr lang="en-US" altLang="ko-KR" b="1" dirty="0"/>
              <a:t>Feature Vector</a:t>
            </a:r>
            <a:r>
              <a:rPr lang="ko-KR" altLang="en-US" b="1" dirty="0"/>
              <a:t>와 파일명을 </a:t>
            </a:r>
            <a:r>
              <a:rPr lang="en-US" altLang="ko-KR" b="1" dirty="0"/>
              <a:t>.</a:t>
            </a:r>
            <a:r>
              <a:rPr lang="en-US" altLang="ko-KR" b="1" dirty="0" err="1"/>
              <a:t>pth</a:t>
            </a:r>
            <a:r>
              <a:rPr lang="en-US" altLang="ko-KR" b="1" dirty="0"/>
              <a:t> </a:t>
            </a:r>
            <a:r>
              <a:rPr lang="ko-KR" altLang="en-US" b="1" dirty="0"/>
              <a:t>파일로 저장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63134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B0D33-97BD-67F0-E19F-DCDA893A8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3E4762-3147-990D-AE9A-5274D32BF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03FA66-AC2F-BC6D-57CE-A633C3AD346B}"/>
              </a:ext>
            </a:extLst>
          </p:cNvPr>
          <p:cNvSpPr txBox="1"/>
          <p:nvPr/>
        </p:nvSpPr>
        <p:spPr>
          <a:xfrm>
            <a:off x="381000" y="800100"/>
            <a:ext cx="1122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Cosine </a:t>
            </a:r>
            <a:r>
              <a:rPr lang="ko-KR" altLang="en-US" sz="2800" b="1" dirty="0"/>
              <a:t>유사도를 활용한 이미지 간 유사도 계산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2B181-249A-AA08-0982-24FA793ED709}"/>
              </a:ext>
            </a:extLst>
          </p:cNvPr>
          <p:cNvSpPr txBox="1"/>
          <p:nvPr/>
        </p:nvSpPr>
        <p:spPr>
          <a:xfrm>
            <a:off x="259492" y="2392801"/>
            <a:ext cx="1167301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코사인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유사도</a:t>
            </a:r>
            <a:r>
              <a:rPr lang="en-US" altLang="ko-KR" sz="2000" b="1" dirty="0"/>
              <a:t>&gt;</a:t>
            </a:r>
          </a:p>
          <a:p>
            <a:endParaRPr lang="en-US" altLang="ko-KR" sz="2000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코사인 유사도는 두 벡터의 각도를 사용하여 유사도를 측정하는 방식으로</a:t>
            </a:r>
            <a:r>
              <a:rPr lang="en-US" altLang="ko-KR" b="1" dirty="0"/>
              <a:t>, </a:t>
            </a:r>
            <a:r>
              <a:rPr lang="ko-KR" altLang="en-US" b="1" dirty="0"/>
              <a:t>값이 </a:t>
            </a:r>
            <a:r>
              <a:rPr lang="en-US" altLang="ko-KR" b="1" dirty="0"/>
              <a:t>1</a:t>
            </a:r>
            <a:r>
              <a:rPr lang="ko-KR" altLang="en-US" b="1" dirty="0"/>
              <a:t>에 가까울수록 유사도가 </a:t>
            </a:r>
            <a:endParaRPr lang="en-US" altLang="ko-KR" b="1" dirty="0"/>
          </a:p>
          <a:p>
            <a:r>
              <a:rPr lang="ko-KR" altLang="en-US" b="1" dirty="0"/>
              <a:t>높음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2000" b="1" dirty="0"/>
              <a:t>&lt;</a:t>
            </a:r>
            <a:r>
              <a:rPr lang="ko-KR" altLang="en-US" sz="2000" b="1" dirty="0"/>
              <a:t>이미지 간 유사도 계산</a:t>
            </a:r>
            <a:r>
              <a:rPr lang="en-US" altLang="ko-KR" sz="2000" b="1" dirty="0"/>
              <a:t>&gt;</a:t>
            </a:r>
          </a:p>
          <a:p>
            <a:endParaRPr lang="en-US" altLang="ko-KR" sz="1000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en-US" altLang="ko-KR" b="1" dirty="0" err="1"/>
              <a:t>cosine_similarity_matrix</a:t>
            </a:r>
            <a:r>
              <a:rPr lang="ko-KR" altLang="en-US" b="1" dirty="0"/>
              <a:t>라는 함수를 정의 후에 </a:t>
            </a:r>
            <a:r>
              <a:rPr lang="en-US" altLang="ko-KR" b="1" dirty="0"/>
              <a:t>Feature Vector</a:t>
            </a:r>
            <a:r>
              <a:rPr lang="ko-KR" altLang="en-US" b="1" dirty="0"/>
              <a:t>를 정규화하고</a:t>
            </a:r>
            <a:r>
              <a:rPr lang="en-US" altLang="ko-KR" b="1" dirty="0"/>
              <a:t>, </a:t>
            </a:r>
            <a:r>
              <a:rPr lang="ko-KR" altLang="en-US" b="1" dirty="0"/>
              <a:t>코사인 유사도 행렬을 계산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4281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FA654-E0D7-EFE9-89A9-84DC57D9A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626254-BCB9-78EE-315C-98BFD62FA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368CF9-D7A3-A805-CA58-6A4C9BB0213A}"/>
              </a:ext>
            </a:extLst>
          </p:cNvPr>
          <p:cNvSpPr txBox="1"/>
          <p:nvPr/>
        </p:nvSpPr>
        <p:spPr>
          <a:xfrm>
            <a:off x="381000" y="800100"/>
            <a:ext cx="1122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사용자 선호도 예측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3B874-54E2-13B8-E4FD-9604D944B57C}"/>
              </a:ext>
            </a:extLst>
          </p:cNvPr>
          <p:cNvSpPr txBox="1"/>
          <p:nvPr/>
        </p:nvSpPr>
        <p:spPr>
          <a:xfrm>
            <a:off x="321276" y="2578152"/>
            <a:ext cx="1167301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사용자 선호도 예측 로직</a:t>
            </a:r>
            <a:r>
              <a:rPr lang="en-US" altLang="ko-KR" sz="2000" b="1" dirty="0"/>
              <a:t>&gt;</a:t>
            </a:r>
          </a:p>
          <a:p>
            <a:endParaRPr lang="en-US" altLang="ko-KR" sz="1200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각 사용자별로 </a:t>
            </a:r>
            <a:r>
              <a:rPr lang="ko-KR" altLang="en-US" b="1" dirty="0" err="1"/>
              <a:t>비선호</a:t>
            </a:r>
            <a:r>
              <a:rPr lang="en-US" altLang="ko-KR" b="1" dirty="0"/>
              <a:t>(1)</a:t>
            </a:r>
            <a:r>
              <a:rPr lang="ko-KR" altLang="en-US" b="1" dirty="0"/>
              <a:t>와 선호</a:t>
            </a:r>
            <a:r>
              <a:rPr lang="en-US" altLang="ko-KR" b="1" dirty="0"/>
              <a:t>(2)</a:t>
            </a:r>
            <a:r>
              <a:rPr lang="ko-KR" altLang="en-US" b="1" dirty="0"/>
              <a:t>로 나누어진 아이템을 바탕으로 유사도 기반 선호도 예측을 수행함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2000" b="1" dirty="0"/>
              <a:t>&lt;</a:t>
            </a:r>
            <a:r>
              <a:rPr lang="ko-KR" altLang="en-US" sz="2000" b="1" dirty="0"/>
              <a:t>분류 방식</a:t>
            </a:r>
            <a:r>
              <a:rPr lang="en-US" altLang="ko-KR" sz="2000" b="1" dirty="0"/>
              <a:t>&gt;</a:t>
            </a:r>
          </a:p>
          <a:p>
            <a:endParaRPr lang="en-US" altLang="ko-KR" sz="1200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각 </a:t>
            </a:r>
            <a:r>
              <a:rPr lang="en-US" altLang="ko-KR" b="1" dirty="0"/>
              <a:t>Validation </a:t>
            </a:r>
            <a:r>
              <a:rPr lang="ko-KR" altLang="en-US" b="1" dirty="0"/>
              <a:t>이미지에 대해 선호 아이템과 </a:t>
            </a:r>
            <a:r>
              <a:rPr lang="ko-KR" altLang="en-US" b="1" dirty="0" err="1"/>
              <a:t>비선호</a:t>
            </a:r>
            <a:r>
              <a:rPr lang="ko-KR" altLang="en-US" b="1" dirty="0"/>
              <a:t> 아이템 집합의 유사도를 계산</a:t>
            </a:r>
            <a:endParaRPr lang="en-US" altLang="ko-KR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선호 유사도 합이 더 크면 </a:t>
            </a:r>
            <a:r>
              <a:rPr lang="en-US" altLang="ko-KR" b="1" dirty="0"/>
              <a:t>2</a:t>
            </a:r>
            <a:r>
              <a:rPr lang="ko-KR" altLang="en-US" b="1" dirty="0"/>
              <a:t>로 예측</a:t>
            </a:r>
            <a:r>
              <a:rPr lang="en-US" altLang="ko-KR" b="1" dirty="0"/>
              <a:t>, </a:t>
            </a:r>
            <a:r>
              <a:rPr lang="ko-KR" altLang="en-US" b="1" dirty="0" err="1"/>
              <a:t>비선호</a:t>
            </a:r>
            <a:r>
              <a:rPr lang="ko-KR" altLang="en-US" b="1" dirty="0"/>
              <a:t> 유사도 합이 더 크면 </a:t>
            </a:r>
            <a:r>
              <a:rPr lang="en-US" altLang="ko-KR" b="1" dirty="0"/>
              <a:t>1</a:t>
            </a:r>
            <a:r>
              <a:rPr lang="ko-KR" altLang="en-US" b="1" dirty="0"/>
              <a:t>로 예측함</a:t>
            </a:r>
          </a:p>
        </p:txBody>
      </p:sp>
    </p:spTree>
    <p:extLst>
      <p:ext uri="{BB962C8B-B14F-4D97-AF65-F5344CB8AC3E}">
        <p14:creationId xmlns:p14="http://schemas.microsoft.com/office/powerpoint/2010/main" val="1205031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2E66-0239-E0F8-6000-E09D47597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234ECA-B638-AADF-194B-EA7347C77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DCDDC6-DB00-94AF-53A6-7F3DC38B5055}"/>
              </a:ext>
            </a:extLst>
          </p:cNvPr>
          <p:cNvSpPr txBox="1"/>
          <p:nvPr/>
        </p:nvSpPr>
        <p:spPr>
          <a:xfrm>
            <a:off x="381000" y="800100"/>
            <a:ext cx="1122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주요 파라미터 및 </a:t>
            </a:r>
            <a:r>
              <a:rPr lang="ko-KR" altLang="en-US" sz="2800" b="1" dirty="0" err="1"/>
              <a:t>임계값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7A846-9BC8-ECC3-DE64-9F071E3F2C2E}"/>
              </a:ext>
            </a:extLst>
          </p:cNvPr>
          <p:cNvSpPr txBox="1"/>
          <p:nvPr/>
        </p:nvSpPr>
        <p:spPr>
          <a:xfrm>
            <a:off x="259492" y="1859339"/>
            <a:ext cx="11673016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주요 파라미터</a:t>
            </a:r>
            <a:r>
              <a:rPr lang="en-US" altLang="ko-KR" sz="2000" b="1" dirty="0"/>
              <a:t>&gt;</a:t>
            </a:r>
          </a:p>
          <a:p>
            <a:endParaRPr lang="en-US" altLang="ko-KR" sz="1050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en-US" altLang="ko-KR" b="1" dirty="0"/>
              <a:t>Feature Extraction </a:t>
            </a:r>
            <a:r>
              <a:rPr lang="ko-KR" altLang="en-US" b="1" dirty="0"/>
              <a:t>모델</a:t>
            </a:r>
            <a:r>
              <a:rPr lang="en-US" altLang="ko-KR" b="1" dirty="0"/>
              <a:t>: ResNet-18</a:t>
            </a:r>
            <a:r>
              <a:rPr lang="ko-KR" altLang="en-US" b="1" dirty="0"/>
              <a:t>의 중간 </a:t>
            </a:r>
            <a:r>
              <a:rPr lang="en-US" altLang="ko-KR" b="1" dirty="0"/>
              <a:t>Layer</a:t>
            </a:r>
            <a:r>
              <a:rPr lang="ko-KR" altLang="en-US" b="1" dirty="0"/>
              <a:t>에서 </a:t>
            </a:r>
            <a:r>
              <a:rPr lang="en-US" altLang="ko-KR" b="1" dirty="0"/>
              <a:t>Feature Vector</a:t>
            </a:r>
            <a:r>
              <a:rPr lang="ko-KR" altLang="en-US" b="1" dirty="0"/>
              <a:t>를 추출하여 이미지 간 유사도 계산에 활용됨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유사도 계산 방법</a:t>
            </a:r>
            <a:r>
              <a:rPr lang="en-US" altLang="ko-KR" b="1" dirty="0"/>
              <a:t>: </a:t>
            </a:r>
            <a:r>
              <a:rPr lang="ko-KR" altLang="en-US" b="1" dirty="0"/>
              <a:t>코사인 유사도를 사용하여 각 이미지의</a:t>
            </a:r>
            <a:r>
              <a:rPr lang="en-US" altLang="ko-KR" b="1" dirty="0"/>
              <a:t> Feature Vector</a:t>
            </a:r>
            <a:r>
              <a:rPr lang="ko-KR" altLang="en-US" b="1" dirty="0"/>
              <a:t>간 유사도를 계산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2000" b="1" dirty="0"/>
              <a:t>&lt;</a:t>
            </a:r>
            <a:r>
              <a:rPr lang="ko-KR" altLang="en-US" sz="2000" b="1" dirty="0" err="1"/>
              <a:t>임계값</a:t>
            </a:r>
            <a:r>
              <a:rPr lang="en-US" altLang="ko-KR" sz="2000" b="1" dirty="0"/>
              <a:t>&gt;</a:t>
            </a:r>
          </a:p>
          <a:p>
            <a:endParaRPr lang="en-US" altLang="ko-KR" sz="1100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주어진 데이터셋이 선호</a:t>
            </a:r>
            <a:r>
              <a:rPr lang="en-US" altLang="ko-KR" b="1" dirty="0"/>
              <a:t>/</a:t>
            </a:r>
            <a:r>
              <a:rPr lang="ko-KR" altLang="en-US" b="1" dirty="0" err="1"/>
              <a:t>비선호</a:t>
            </a:r>
            <a:r>
              <a:rPr lang="ko-KR" altLang="en-US" b="1" dirty="0"/>
              <a:t> 즉 이진분류 데이터기 때문에 임의의 </a:t>
            </a:r>
            <a:r>
              <a:rPr lang="ko-KR" altLang="en-US" b="1" dirty="0" err="1"/>
              <a:t>임계값이</a:t>
            </a:r>
            <a:r>
              <a:rPr lang="ko-KR" altLang="en-US" b="1" dirty="0"/>
              <a:t> 아닌 상대적 비교로 결정</a:t>
            </a:r>
            <a:endParaRPr lang="en-US" altLang="ko-KR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en-US" altLang="ko-KR" b="1" dirty="0" err="1"/>
              <a:t>Classify_and_Compare</a:t>
            </a:r>
            <a:r>
              <a:rPr lang="en-US" altLang="ko-KR" b="1" dirty="0"/>
              <a:t> </a:t>
            </a:r>
            <a:r>
              <a:rPr lang="ko-KR" altLang="en-US" b="1" dirty="0"/>
              <a:t>함수를 사용해 각 사용자가 선호하는 학습 데이터의 유사도 값과 </a:t>
            </a:r>
            <a:r>
              <a:rPr lang="ko-KR" altLang="en-US" b="1" dirty="0" err="1"/>
              <a:t>비선호하는</a:t>
            </a:r>
            <a:r>
              <a:rPr lang="ko-KR" altLang="en-US" b="1" dirty="0"/>
              <a:t> 학습 데이터의 유사도 값을 검증 데이터셋의 각 아이템에 대해 비교하였고 </a:t>
            </a:r>
            <a:r>
              <a:rPr lang="en-US" altLang="ko-KR" b="1" dirty="0" err="1"/>
              <a:t>final_classification</a:t>
            </a:r>
            <a:r>
              <a:rPr lang="en-US" altLang="ko-KR" b="1" dirty="0"/>
              <a:t> </a:t>
            </a:r>
            <a:r>
              <a:rPr lang="ko-KR" altLang="en-US" b="1" dirty="0"/>
              <a:t>함수를 사용해 </a:t>
            </a:r>
            <a:r>
              <a:rPr lang="en-US" altLang="ko-KR" b="1" dirty="0"/>
              <a:t>(</a:t>
            </a:r>
            <a:r>
              <a:rPr lang="ko-KR" altLang="en-US" b="1" dirty="0"/>
              <a:t>선호 유사도</a:t>
            </a:r>
            <a:r>
              <a:rPr lang="en-US" altLang="ko-KR" b="1" dirty="0"/>
              <a:t>&gt;</a:t>
            </a:r>
            <a:r>
              <a:rPr lang="ko-KR" altLang="en-US" b="1" dirty="0" err="1"/>
              <a:t>비선호</a:t>
            </a:r>
            <a:r>
              <a:rPr lang="ko-KR" altLang="en-US" b="1" dirty="0"/>
              <a:t> 유사도</a:t>
            </a:r>
            <a:r>
              <a:rPr lang="en-US" altLang="ko-KR" b="1" dirty="0"/>
              <a:t>)</a:t>
            </a:r>
            <a:r>
              <a:rPr lang="ko-KR" altLang="en-US" b="1" dirty="0" err="1"/>
              <a:t>일때는</a:t>
            </a:r>
            <a:r>
              <a:rPr lang="ko-KR" altLang="en-US" b="1" dirty="0"/>
              <a:t> 선호</a:t>
            </a:r>
            <a:r>
              <a:rPr lang="en-US" altLang="ko-KR" b="1" dirty="0"/>
              <a:t>(2) , (</a:t>
            </a:r>
            <a:r>
              <a:rPr lang="ko-KR" altLang="en-US" b="1" dirty="0" err="1"/>
              <a:t>비선호</a:t>
            </a:r>
            <a:r>
              <a:rPr lang="ko-KR" altLang="en-US" b="1" dirty="0"/>
              <a:t> 유사도 </a:t>
            </a:r>
            <a:r>
              <a:rPr lang="en-US" altLang="ko-KR" b="1" dirty="0"/>
              <a:t>&gt; </a:t>
            </a:r>
            <a:r>
              <a:rPr lang="ko-KR" altLang="en-US" b="1" dirty="0"/>
              <a:t>선호 유사도</a:t>
            </a:r>
            <a:r>
              <a:rPr lang="en-US" altLang="ko-KR" b="1" dirty="0"/>
              <a:t>)</a:t>
            </a:r>
            <a:r>
              <a:rPr lang="ko-KR" altLang="en-US" b="1" dirty="0" err="1"/>
              <a:t>일때는</a:t>
            </a:r>
            <a:r>
              <a:rPr lang="ko-KR" altLang="en-US" b="1" dirty="0"/>
              <a:t> </a:t>
            </a:r>
            <a:r>
              <a:rPr lang="ko-KR" altLang="en-US" b="1" dirty="0" err="1"/>
              <a:t>비선호</a:t>
            </a:r>
            <a:r>
              <a:rPr lang="en-US" altLang="ko-KR" b="1" dirty="0"/>
              <a:t>(1)</a:t>
            </a:r>
            <a:r>
              <a:rPr lang="ko-KR" altLang="en-US" b="1" dirty="0"/>
              <a:t>로 분류하여 예측한 결과가 실제 선호도와 얼마나 일치하는지를 비교하는 방식으로 모델링함</a:t>
            </a:r>
          </a:p>
        </p:txBody>
      </p:sp>
    </p:spTree>
    <p:extLst>
      <p:ext uri="{BB962C8B-B14F-4D97-AF65-F5344CB8AC3E}">
        <p14:creationId xmlns:p14="http://schemas.microsoft.com/office/powerpoint/2010/main" val="4253279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95251-B4C1-7F3F-F21B-4A96A4EE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A526A7-6D28-B7C2-8965-22938276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C7B1EF-D312-C203-A800-D8359F1A8A54}"/>
              </a:ext>
            </a:extLst>
          </p:cNvPr>
          <p:cNvSpPr txBox="1"/>
          <p:nvPr/>
        </p:nvSpPr>
        <p:spPr>
          <a:xfrm>
            <a:off x="381000" y="800100"/>
            <a:ext cx="1122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성능 평가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정확도 계산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58533-B1F0-29D8-1805-E7B5B5314F42}"/>
              </a:ext>
            </a:extLst>
          </p:cNvPr>
          <p:cNvSpPr txBox="1"/>
          <p:nvPr/>
        </p:nvSpPr>
        <p:spPr>
          <a:xfrm>
            <a:off x="259492" y="1891491"/>
            <a:ext cx="116730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정확도 계산 로직</a:t>
            </a:r>
            <a:r>
              <a:rPr lang="en-US" altLang="ko-KR" sz="2000" b="1" dirty="0"/>
              <a:t>&gt;</a:t>
            </a:r>
          </a:p>
          <a:p>
            <a:endParaRPr lang="en-US" altLang="ko-KR" sz="1050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각 </a:t>
            </a:r>
            <a:r>
              <a:rPr lang="en-US" altLang="ko-KR" b="1" dirty="0"/>
              <a:t>Validation </a:t>
            </a:r>
            <a:r>
              <a:rPr lang="ko-KR" altLang="en-US" b="1" dirty="0"/>
              <a:t>이미지의 예측된 선호도와 실제 선호도를 비교</a:t>
            </a:r>
            <a:endParaRPr lang="en-US" altLang="ko-KR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ko-KR" altLang="en-US" b="1" dirty="0"/>
              <a:t>선호도가 없는 경우</a:t>
            </a:r>
            <a:r>
              <a:rPr lang="en-US" altLang="ko-KR" b="1" dirty="0"/>
              <a:t>(0)</a:t>
            </a:r>
            <a:r>
              <a:rPr lang="ko-KR" altLang="en-US" b="1" dirty="0"/>
              <a:t>에는 정확도 계산에서 제외하여 신뢰성을 높임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2000" b="1" dirty="0"/>
              <a:t>&lt;</a:t>
            </a:r>
            <a:r>
              <a:rPr lang="ko-KR" altLang="en-US" sz="2000" b="1" dirty="0"/>
              <a:t>결과 값</a:t>
            </a:r>
            <a:r>
              <a:rPr lang="en-US" altLang="ko-KR" sz="2000" b="1" dirty="0"/>
              <a:t>&gt;</a:t>
            </a:r>
          </a:p>
          <a:p>
            <a:endParaRPr lang="en-US" altLang="ko-KR" sz="1000" b="1" dirty="0"/>
          </a:p>
          <a:p>
            <a:r>
              <a:rPr lang="ko-KR" altLang="ko-KR" sz="1800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lang="en-US" altLang="ko-KR" b="1" dirty="0"/>
              <a:t>Accuracy: 50.389064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62301B-A5F0-2CAC-6995-46CE991CB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4" b="26120"/>
          <a:stretch/>
        </p:blipFill>
        <p:spPr>
          <a:xfrm>
            <a:off x="3621065" y="4646141"/>
            <a:ext cx="4746669" cy="76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31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EAC62-E38B-7661-889F-C0F7895D8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F1F9D5-31A0-6CDF-9D4B-417AAF683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91D120-959F-97B5-124C-D85501F97E34}"/>
              </a:ext>
            </a:extLst>
          </p:cNvPr>
          <p:cNvSpPr txBox="1"/>
          <p:nvPr/>
        </p:nvSpPr>
        <p:spPr>
          <a:xfrm>
            <a:off x="381000" y="800100"/>
            <a:ext cx="1122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전체 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7954D-96F9-FCFC-9CA5-68AED89426DF}"/>
              </a:ext>
            </a:extLst>
          </p:cNvPr>
          <p:cNvSpPr txBox="1"/>
          <p:nvPr/>
        </p:nvSpPr>
        <p:spPr>
          <a:xfrm>
            <a:off x="259492" y="2936498"/>
            <a:ext cx="1167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82D94-816B-C38B-96B0-777E6A1D826A}"/>
              </a:ext>
            </a:extLst>
          </p:cNvPr>
          <p:cNvSpPr txBox="1"/>
          <p:nvPr/>
        </p:nvSpPr>
        <p:spPr>
          <a:xfrm>
            <a:off x="259492" y="1997839"/>
            <a:ext cx="116730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이번 프로젝트를 통해 </a:t>
            </a:r>
            <a:r>
              <a:rPr lang="en-US" altLang="ko-KR" b="1" dirty="0"/>
              <a:t>ResNet-18</a:t>
            </a:r>
            <a:r>
              <a:rPr lang="ko-KR" altLang="en-US" b="1" dirty="0"/>
              <a:t>의 중간 </a:t>
            </a:r>
            <a:r>
              <a:rPr lang="en-US" altLang="ko-KR" b="1" dirty="0"/>
              <a:t>Layer</a:t>
            </a:r>
            <a:r>
              <a:rPr lang="ko-KR" altLang="en-US" b="1" dirty="0"/>
              <a:t>에서 추출한 </a:t>
            </a:r>
            <a:r>
              <a:rPr lang="en-US" altLang="ko-KR" b="1" dirty="0"/>
              <a:t>Feature Vector</a:t>
            </a:r>
            <a:r>
              <a:rPr lang="ko-KR" altLang="en-US" b="1" dirty="0"/>
              <a:t>를 활용하여 </a:t>
            </a:r>
            <a:r>
              <a:rPr lang="en-US" altLang="ko-KR" sz="1800" b="1" dirty="0"/>
              <a:t>Image2Image </a:t>
            </a:r>
            <a:r>
              <a:rPr lang="ko-KR" altLang="en-US" sz="1800" b="1" dirty="0"/>
              <a:t>기법을 사용한</a:t>
            </a:r>
            <a:r>
              <a:rPr lang="en-US" altLang="ko-KR" sz="1800" b="1" dirty="0"/>
              <a:t> Item-Based Filtering</a:t>
            </a:r>
            <a:r>
              <a:rPr lang="en-US" altLang="ko-KR" b="1" dirty="0"/>
              <a:t> </a:t>
            </a:r>
            <a:r>
              <a:rPr lang="ko-KR" altLang="en-US" b="1" dirty="0"/>
              <a:t>기반의 스타일 선호 예측 모델을 구현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2) Mission 1 </a:t>
            </a:r>
            <a:r>
              <a:rPr lang="ko-KR" altLang="en-US" b="1" dirty="0"/>
              <a:t>에서는 </a:t>
            </a:r>
            <a:r>
              <a:rPr lang="en-US" altLang="ko-KR" b="1" dirty="0"/>
              <a:t>ResNet-18</a:t>
            </a:r>
            <a:r>
              <a:rPr lang="ko-KR" altLang="en-US" b="1" dirty="0"/>
              <a:t>을 활용하여 성별 및 스타일 분류 모델을 구성하며 기본적인 딥러닝 모델 구조를 학습하였고 이를 기반으로 이미지 분류 모델의 기본을 다지게 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3) Mission 2 </a:t>
            </a:r>
            <a:r>
              <a:rPr lang="ko-KR" altLang="en-US" b="1" dirty="0"/>
              <a:t>에서 데이터를 전처리하고</a:t>
            </a:r>
            <a:r>
              <a:rPr lang="en-US" altLang="ko-KR" b="1" dirty="0"/>
              <a:t>, </a:t>
            </a:r>
            <a:r>
              <a:rPr lang="ko-KR" altLang="en-US" b="1" dirty="0"/>
              <a:t>응답자의 선호 정보를 기반으로 데이터의 특성을 파악하는 방법을 </a:t>
            </a:r>
            <a:endParaRPr lang="en-US" altLang="ko-KR" b="1" dirty="0"/>
          </a:p>
          <a:p>
            <a:r>
              <a:rPr lang="ko-KR" altLang="en-US" b="1" dirty="0"/>
              <a:t>학습하고 구현함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4)</a:t>
            </a:r>
            <a:r>
              <a:rPr lang="ko-KR" altLang="en-US" b="1" dirty="0"/>
              <a:t> </a:t>
            </a:r>
            <a:r>
              <a:rPr lang="en-US" altLang="ko-KR" b="1" dirty="0"/>
              <a:t>Mission 3-1</a:t>
            </a:r>
            <a:r>
              <a:rPr lang="ko-KR" altLang="en-US" b="1" dirty="0"/>
              <a:t>을 통해서 두 가지 협업 필터링의 장단점을 비교하여 조건에 맞는 방식을 선택하는 안목을 </a:t>
            </a:r>
            <a:endParaRPr lang="en-US" altLang="ko-KR" b="1" dirty="0"/>
          </a:p>
          <a:p>
            <a:r>
              <a:rPr lang="ko-KR" altLang="en-US" b="1" dirty="0"/>
              <a:t>키우게 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5)</a:t>
            </a:r>
            <a:r>
              <a:rPr lang="en-US" altLang="ko-KR" sz="1800" b="1" dirty="0"/>
              <a:t> </a:t>
            </a:r>
            <a:r>
              <a:rPr lang="en-US" altLang="ko-KR" b="1" dirty="0"/>
              <a:t>Mission 3-2</a:t>
            </a:r>
            <a:r>
              <a:rPr lang="ko-KR" altLang="en-US" b="1" dirty="0"/>
              <a:t>를 통해서</a:t>
            </a:r>
            <a:r>
              <a:rPr lang="en-US" altLang="ko-KR" b="1" dirty="0"/>
              <a:t> </a:t>
            </a:r>
            <a:r>
              <a:rPr lang="en-US" altLang="ko-KR" sz="1800" b="1" dirty="0"/>
              <a:t>Image2Image </a:t>
            </a:r>
            <a:r>
              <a:rPr lang="ko-KR" altLang="en-US" sz="1800" b="1" dirty="0"/>
              <a:t>기법을 사용한</a:t>
            </a:r>
            <a:r>
              <a:rPr lang="en-US" altLang="ko-KR" sz="1800" b="1" dirty="0"/>
              <a:t> Item-Based Filtering</a:t>
            </a:r>
            <a:r>
              <a:rPr lang="ko-KR" altLang="en-US" b="1" dirty="0"/>
              <a:t>을 사용하여 </a:t>
            </a:r>
            <a:r>
              <a:rPr lang="en-US" altLang="ko-KR" b="1" dirty="0"/>
              <a:t>ResNet-18</a:t>
            </a:r>
            <a:r>
              <a:rPr lang="ko-KR" altLang="en-US" b="1" dirty="0"/>
              <a:t>의 중간 </a:t>
            </a:r>
            <a:r>
              <a:rPr lang="en-US" altLang="ko-KR" b="1" dirty="0"/>
              <a:t>layer</a:t>
            </a:r>
            <a:r>
              <a:rPr lang="ko-KR" altLang="en-US" b="1" dirty="0"/>
              <a:t>에서 추출한 </a:t>
            </a:r>
            <a:r>
              <a:rPr lang="en-US" altLang="ko-KR" b="1" dirty="0"/>
              <a:t>Feature vector</a:t>
            </a:r>
            <a:r>
              <a:rPr lang="ko-KR" altLang="en-US" b="1" dirty="0"/>
              <a:t>를 통해 코사인 유사도를 기반으로 스타일 선호 예측을 수행함</a:t>
            </a:r>
          </a:p>
        </p:txBody>
      </p:sp>
    </p:spTree>
    <p:extLst>
      <p:ext uri="{BB962C8B-B14F-4D97-AF65-F5344CB8AC3E}">
        <p14:creationId xmlns:p14="http://schemas.microsoft.com/office/powerpoint/2010/main" val="3180010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E16B8E-4896-2D77-F3BA-FA138F2C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4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6E4A77-65BB-D5E9-263A-CFA82634A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ED69F-F78D-49FB-628D-412A1800A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29390E-0BEE-CE14-B267-64FF35034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A30DE4-CD2E-8841-79EB-5A89EAF05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04" y="3453262"/>
            <a:ext cx="2171812" cy="311166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6E28B6A-C287-BF59-2063-2705F89C3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74" y="3743267"/>
            <a:ext cx="1797142" cy="977950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9564A1B-E2C0-DAC6-A66C-F3388A7C1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74" y="4718052"/>
            <a:ext cx="1797142" cy="768389"/>
          </a:xfrm>
          <a:prstGeom prst="rect">
            <a:avLst/>
          </a:prstGeom>
        </p:spPr>
      </p:pic>
      <p:pic>
        <p:nvPicPr>
          <p:cNvPr id="11" name="그림 10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21CE882B-9175-6D09-8CD3-D6F4B1783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838" y="3428925"/>
            <a:ext cx="2387723" cy="311166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7D6EFBD-83D2-6041-98DF-3575DDD71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17" y="3740090"/>
            <a:ext cx="1835244" cy="981127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53D30F4-0B0E-ED8B-EDE4-6E44EF4C24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17" y="4721218"/>
            <a:ext cx="1835244" cy="7239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DB22F9-C146-0E88-0146-5E73D89B92A1}"/>
              </a:ext>
            </a:extLst>
          </p:cNvPr>
          <p:cNvSpPr txBox="1"/>
          <p:nvPr/>
        </p:nvSpPr>
        <p:spPr>
          <a:xfrm>
            <a:off x="412750" y="781050"/>
            <a:ext cx="217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C08726-1768-4B6E-4398-1D5A859B89C1}"/>
              </a:ext>
            </a:extLst>
          </p:cNvPr>
          <p:cNvSpPr txBox="1"/>
          <p:nvPr/>
        </p:nvSpPr>
        <p:spPr>
          <a:xfrm>
            <a:off x="2041525" y="1938008"/>
            <a:ext cx="8108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 err="1"/>
              <a:t>이미지수를</a:t>
            </a:r>
            <a:r>
              <a:rPr lang="ko-KR" altLang="en-US" b="1" dirty="0"/>
              <a:t> 성별과 스타일을 기준으로 분류</a:t>
            </a:r>
            <a:r>
              <a:rPr lang="en-US" altLang="ko-KR" b="1" dirty="0"/>
              <a:t> </a:t>
            </a:r>
            <a:r>
              <a:rPr lang="ko-KR" altLang="en-US" b="1" dirty="0"/>
              <a:t>후 이미지 카운트</a:t>
            </a:r>
            <a:endParaRPr lang="en-US" altLang="ko-KR" b="1" dirty="0"/>
          </a:p>
          <a:p>
            <a:r>
              <a:rPr lang="en-US" altLang="ko-KR" b="1" dirty="0"/>
              <a:t>-Training</a:t>
            </a:r>
            <a:r>
              <a:rPr lang="ko-KR" altLang="en-US" b="1" dirty="0"/>
              <a:t>과 </a:t>
            </a:r>
            <a:r>
              <a:rPr lang="en-US" altLang="ko-KR" b="1" dirty="0"/>
              <a:t>Validation </a:t>
            </a:r>
            <a:r>
              <a:rPr lang="ko-KR" altLang="en-US" b="1" dirty="0"/>
              <a:t>데이터 프레임 따로 생성</a:t>
            </a:r>
            <a:endParaRPr lang="en-US" altLang="ko-KR" b="1" dirty="0"/>
          </a:p>
          <a:p>
            <a:r>
              <a:rPr lang="en-US" altLang="ko-KR" b="1" dirty="0"/>
              <a:t>-</a:t>
            </a:r>
            <a:r>
              <a:rPr lang="ko-KR" altLang="en-US" b="1" dirty="0"/>
              <a:t>여성이 남성보다 스타일 수가 많다는 것을 확인</a:t>
            </a:r>
            <a:endParaRPr lang="en-US" altLang="ko-KR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40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2BE64-50C1-3114-9EF0-2385094B9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438B69-D36B-9522-0E88-2D563A8DE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EE21AA-F8AB-D877-9125-04CAF06B9216}"/>
              </a:ext>
            </a:extLst>
          </p:cNvPr>
          <p:cNvSpPr txBox="1"/>
          <p:nvPr/>
        </p:nvSpPr>
        <p:spPr>
          <a:xfrm>
            <a:off x="148282" y="827903"/>
            <a:ext cx="1075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</a:t>
            </a:r>
            <a:r>
              <a:rPr lang="en-US" altLang="ko-KR" sz="3200" b="1" dirty="0"/>
              <a:t>1.</a:t>
            </a:r>
            <a:r>
              <a:rPr lang="ko-KR" altLang="en-US" sz="3200" b="1" dirty="0"/>
              <a:t> 패션 스타일 이미지 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DDFD8-3272-A46A-BF72-26BBA753721A}"/>
              </a:ext>
            </a:extLst>
          </p:cNvPr>
          <p:cNvSpPr txBox="1"/>
          <p:nvPr/>
        </p:nvSpPr>
        <p:spPr>
          <a:xfrm>
            <a:off x="259492" y="1470454"/>
            <a:ext cx="1167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</a:t>
            </a:r>
            <a:r>
              <a:rPr lang="en-US" altLang="ko-KR" b="1" dirty="0"/>
              <a:t>1-2. ResNet-18</a:t>
            </a:r>
            <a:r>
              <a:rPr lang="ko-KR" altLang="en-US" b="1" dirty="0"/>
              <a:t>를 활용하여 “성별 </a:t>
            </a:r>
            <a:r>
              <a:rPr lang="en-US" altLang="ko-KR" b="1" dirty="0"/>
              <a:t>&amp; </a:t>
            </a:r>
            <a:r>
              <a:rPr lang="ko-KR" altLang="en-US" b="1" dirty="0"/>
              <a:t>스타일” 단위로 클래스 분류를 수행하고 </a:t>
            </a:r>
            <a:r>
              <a:rPr lang="en-US" altLang="ko-KR" b="1" dirty="0"/>
              <a:t>Validation </a:t>
            </a:r>
            <a:r>
              <a:rPr lang="ko-KR" altLang="en-US" b="1" dirty="0"/>
              <a:t>데이터에 대한 정확도를 제시한다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24614-8AC9-8410-8ECC-B40575BB0370}"/>
              </a:ext>
            </a:extLst>
          </p:cNvPr>
          <p:cNvSpPr txBox="1"/>
          <p:nvPr/>
        </p:nvSpPr>
        <p:spPr>
          <a:xfrm>
            <a:off x="603250" y="2286000"/>
            <a:ext cx="7219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ResNet-18</a:t>
            </a:r>
            <a:r>
              <a:rPr lang="ko-KR" altLang="en-US" dirty="0"/>
              <a:t>의 </a:t>
            </a:r>
            <a:r>
              <a:rPr lang="en-US" altLang="ko-KR" dirty="0"/>
              <a:t>parameters</a:t>
            </a:r>
            <a:r>
              <a:rPr lang="ko-KR" altLang="en-US" dirty="0"/>
              <a:t>는 무작위로 초기화하여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pretrained weights</a:t>
            </a:r>
            <a:r>
              <a:rPr lang="ko-KR" altLang="en-US" dirty="0"/>
              <a:t>는 사용할 수 없음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성능을 높이기 위해 </a:t>
            </a:r>
            <a:r>
              <a:rPr lang="en-US" altLang="ko-KR" dirty="0"/>
              <a:t>object detection, image cropping </a:t>
            </a:r>
            <a:r>
              <a:rPr lang="ko-KR" altLang="en-US" dirty="0"/>
              <a:t>등의</a:t>
            </a:r>
            <a:endParaRPr lang="en-US" altLang="ko-KR" dirty="0"/>
          </a:p>
          <a:p>
            <a:r>
              <a:rPr lang="ko-KR" altLang="en-US" dirty="0"/>
              <a:t> 다양한 데이터 </a:t>
            </a:r>
            <a:r>
              <a:rPr lang="ko-KR" altLang="en-US" dirty="0" err="1"/>
              <a:t>전처리</a:t>
            </a:r>
            <a:r>
              <a:rPr lang="ko-KR" altLang="en-US" dirty="0"/>
              <a:t> 기법을 활용해도 무방하다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(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단계에 한해서는 외부 라이브러리 활용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 descr="의류, 신발류, 패턴(패션 디자인), 사람이(가) 표시된 사진&#10;&#10;자동 생성된 설명">
            <a:extLst>
              <a:ext uri="{FF2B5EF4-FFF2-40B4-BE49-F238E27FC236}">
                <a16:creationId xmlns:a16="http://schemas.microsoft.com/office/drawing/2014/main" id="{B8D76DDA-0EA9-7F1F-8EEC-E53E29EA9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02" y="1930283"/>
            <a:ext cx="2825895" cy="430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5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CCF70-AC8C-9165-B0BE-582C1DFD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457115-C225-538D-E886-365FAB6CB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A712B8-DF97-22B5-A208-184C08A3EBF7}"/>
              </a:ext>
            </a:extLst>
          </p:cNvPr>
          <p:cNvSpPr txBox="1"/>
          <p:nvPr/>
        </p:nvSpPr>
        <p:spPr>
          <a:xfrm>
            <a:off x="565150" y="8001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1-2 (1)</a:t>
            </a:r>
            <a:r>
              <a:rPr lang="ko-KR" altLang="en-US" sz="2400" b="1" dirty="0"/>
              <a:t>데이터 </a:t>
            </a:r>
            <a:r>
              <a:rPr lang="ko-KR" altLang="en-US" sz="2400" b="1" dirty="0" err="1"/>
              <a:t>전처리</a:t>
            </a:r>
            <a:r>
              <a:rPr lang="ko-KR" altLang="en-US" sz="2400" b="1" dirty="0"/>
              <a:t> 수행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9E69DC7F-78D0-EB47-2409-71D0A607B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5739790"/>
              </p:ext>
            </p:extLst>
          </p:nvPr>
        </p:nvGraphicFramePr>
        <p:xfrm>
          <a:off x="2032000" y="1454150"/>
          <a:ext cx="8128000" cy="4684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43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922A5-4D19-7751-404C-D63B44025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4D03D5-25A6-1BF8-1562-263910BE8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 descr="의류, 패션, 사람, 패션쇼이(가) 표시된 사진&#10;&#10;자동 생성된 설명">
            <a:extLst>
              <a:ext uri="{FF2B5EF4-FFF2-40B4-BE49-F238E27FC236}">
                <a16:creationId xmlns:a16="http://schemas.microsoft.com/office/drawing/2014/main" id="{6113808A-83C1-4838-4C83-09EB3140B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20750"/>
            <a:ext cx="4508500" cy="5048250"/>
          </a:xfrm>
          <a:prstGeom prst="rect">
            <a:avLst/>
          </a:prstGeom>
        </p:spPr>
      </p:pic>
      <p:pic>
        <p:nvPicPr>
          <p:cNvPr id="8" name="그림 7" descr="의류, 캐주얼 드레스, 사람, 스탠딩이(가) 표시된 사진&#10;&#10;자동 생성된 설명">
            <a:extLst>
              <a:ext uri="{FF2B5EF4-FFF2-40B4-BE49-F238E27FC236}">
                <a16:creationId xmlns:a16="http://schemas.microsoft.com/office/drawing/2014/main" id="{38FFC535-1AAE-2333-B1AE-1C602AF9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920750"/>
            <a:ext cx="2133600" cy="2133600"/>
          </a:xfrm>
          <a:prstGeom prst="rect">
            <a:avLst/>
          </a:prstGeom>
        </p:spPr>
      </p:pic>
      <p:pic>
        <p:nvPicPr>
          <p:cNvPr id="10" name="그림 9" descr="의류, 패션, 패션 디자인, 사람이(가) 표시된 사진&#10;&#10;자동 생성된 설명">
            <a:extLst>
              <a:ext uri="{FF2B5EF4-FFF2-40B4-BE49-F238E27FC236}">
                <a16:creationId xmlns:a16="http://schemas.microsoft.com/office/drawing/2014/main" id="{4D68FC07-2340-232D-D769-86FE5131C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3676650"/>
            <a:ext cx="2133600" cy="213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2F94EF-97B4-F78C-B242-EDB24F162612}"/>
              </a:ext>
            </a:extLst>
          </p:cNvPr>
          <p:cNvSpPr txBox="1"/>
          <p:nvPr/>
        </p:nvSpPr>
        <p:spPr>
          <a:xfrm>
            <a:off x="1003300" y="6143625"/>
            <a:ext cx="379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원본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54058-4D25-5174-829A-68D7222F70A8}"/>
              </a:ext>
            </a:extLst>
          </p:cNvPr>
          <p:cNvSpPr txBox="1"/>
          <p:nvPr/>
        </p:nvSpPr>
        <p:spPr>
          <a:xfrm>
            <a:off x="6127750" y="3148568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YoloV5 </a:t>
            </a:r>
            <a:r>
              <a:rPr lang="ko-KR" altLang="en-US" b="1" dirty="0"/>
              <a:t>사용 후 </a:t>
            </a:r>
            <a:r>
              <a:rPr lang="en-US" altLang="ko-KR" sz="1800" b="1" dirty="0"/>
              <a:t>Resize</a:t>
            </a:r>
            <a:endParaRPr lang="ko-KR" altLang="en-US" dirty="0"/>
          </a:p>
          <a:p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9BFE2-4676-7EBE-B7DD-8769BE83FF5E}"/>
              </a:ext>
            </a:extLst>
          </p:cNvPr>
          <p:cNvSpPr txBox="1"/>
          <p:nvPr/>
        </p:nvSpPr>
        <p:spPr>
          <a:xfrm>
            <a:off x="5940425" y="5969000"/>
            <a:ext cx="315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Lancoz</a:t>
            </a:r>
            <a:r>
              <a:rPr lang="ko-KR" altLang="en-US" b="1" dirty="0"/>
              <a:t>로 해상도만 유지하여 </a:t>
            </a:r>
            <a:r>
              <a:rPr lang="en-US" altLang="ko-KR" sz="1800" b="1" dirty="0"/>
              <a:t>Resize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517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A9DEF-FE3D-D5A4-412A-81131EB34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6166C9-DBA8-5F3D-E990-E543B135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B17E1-0E33-AE0A-4895-3A9DD550DD65}"/>
              </a:ext>
            </a:extLst>
          </p:cNvPr>
          <p:cNvSpPr txBox="1"/>
          <p:nvPr/>
        </p:nvSpPr>
        <p:spPr>
          <a:xfrm>
            <a:off x="565150" y="800100"/>
            <a:ext cx="1121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1-2 (2) ResNet-18</a:t>
            </a:r>
            <a:r>
              <a:rPr lang="ko-KR" altLang="en-US" sz="2400" b="1" dirty="0"/>
              <a:t>를 활용하여 “성별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스타일” 단위로 클래스 분류를 수행하고 </a:t>
            </a:r>
            <a:r>
              <a:rPr lang="en-US" altLang="ko-KR" sz="2400" b="1" dirty="0"/>
              <a:t>Validation </a:t>
            </a:r>
            <a:r>
              <a:rPr lang="ko-KR" altLang="en-US" sz="2400" b="1" dirty="0"/>
              <a:t>데이터에 대한 정확도를 제시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02346-DD21-7AE2-B694-ADEFB71F8C36}"/>
              </a:ext>
            </a:extLst>
          </p:cNvPr>
          <p:cNvSpPr txBox="1"/>
          <p:nvPr/>
        </p:nvSpPr>
        <p:spPr>
          <a:xfrm>
            <a:off x="733425" y="2771854"/>
            <a:ext cx="10725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목표</a:t>
            </a:r>
            <a:r>
              <a:rPr lang="en-US" altLang="ko-KR" sz="2000" b="1" dirty="0"/>
              <a:t>: ResNet-18</a:t>
            </a:r>
            <a:r>
              <a:rPr lang="ko-KR" altLang="en-US" sz="2000" b="1" dirty="0"/>
              <a:t>을 활용하여 성별 </a:t>
            </a:r>
            <a:r>
              <a:rPr lang="en-US" altLang="ko-KR" sz="2000" b="1" dirty="0"/>
              <a:t>&amp; </a:t>
            </a:r>
            <a:r>
              <a:rPr lang="ko-KR" altLang="en-US" sz="2000" b="1" dirty="0"/>
              <a:t>스타일 분류 수행 후 </a:t>
            </a:r>
            <a:r>
              <a:rPr lang="en-US" altLang="ko-KR" sz="2000" b="1" dirty="0"/>
              <a:t>Validation </a:t>
            </a:r>
            <a:r>
              <a:rPr lang="ko-KR" altLang="en-US" sz="2000" b="1" dirty="0"/>
              <a:t>데이터에 대한 정확도 제시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조건</a:t>
            </a:r>
            <a:r>
              <a:rPr lang="en-US" altLang="ko-KR" sz="2000" b="1" dirty="0"/>
              <a:t>: 1-2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(1)</a:t>
            </a:r>
            <a:r>
              <a:rPr lang="ko-KR" altLang="en-US" sz="2000" b="1" dirty="0"/>
              <a:t>에서 만든 성별</a:t>
            </a:r>
            <a:r>
              <a:rPr lang="en-US" altLang="ko-KR" sz="2000" b="1" dirty="0"/>
              <a:t>&amp;</a:t>
            </a:r>
            <a:r>
              <a:rPr lang="ko-KR" altLang="en-US" sz="2000" b="1" dirty="0"/>
              <a:t>스타일로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사진을 구분한 폴더를 이용하여 진행</a:t>
            </a:r>
            <a:endParaRPr lang="en-US" altLang="ko-KR" sz="2000" b="1" dirty="0"/>
          </a:p>
          <a:p>
            <a:r>
              <a:rPr lang="ko-KR" altLang="en-US" sz="2000" b="1" dirty="0"/>
              <a:t>초기화된 랜덤 파라미터로 성능 평가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사전 학습된 가중치 미사용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/>
              <a:t>성능 평가는 </a:t>
            </a:r>
            <a:r>
              <a:rPr lang="en-US" altLang="ko-KR" sz="2000" b="1" dirty="0"/>
              <a:t>Validation</a:t>
            </a:r>
            <a:r>
              <a:rPr lang="ko-KR" altLang="en-US" sz="2000" b="1" dirty="0"/>
              <a:t> 데이터의 </a:t>
            </a:r>
            <a:r>
              <a:rPr lang="en-US" altLang="ko-KR" sz="2000" b="1" dirty="0"/>
              <a:t>Top-1 </a:t>
            </a:r>
            <a:r>
              <a:rPr lang="ko-KR" altLang="en-US" sz="2000" b="1" dirty="0"/>
              <a:t>정확도를 기준으로 수행</a:t>
            </a:r>
          </a:p>
        </p:txBody>
      </p:sp>
    </p:spTree>
    <p:extLst>
      <p:ext uri="{BB962C8B-B14F-4D97-AF65-F5344CB8AC3E}">
        <p14:creationId xmlns:p14="http://schemas.microsoft.com/office/powerpoint/2010/main" val="198365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6BD8D-80CD-09DF-D9D7-5F15E2F85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340EC2-CAAD-1CD5-8233-A24DAD34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C1D642-4E04-FB5A-480E-557C1F95AC1B}"/>
              </a:ext>
            </a:extLst>
          </p:cNvPr>
          <p:cNvSpPr txBox="1"/>
          <p:nvPr/>
        </p:nvSpPr>
        <p:spPr>
          <a:xfrm>
            <a:off x="381000" y="800100"/>
            <a:ext cx="631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ResNet-18</a:t>
            </a:r>
            <a:r>
              <a:rPr lang="ko-KR" altLang="en-US" sz="2800" b="1" dirty="0"/>
              <a:t>의 특징</a:t>
            </a:r>
          </a:p>
        </p:txBody>
      </p:sp>
      <p:pic>
        <p:nvPicPr>
          <p:cNvPr id="4" name="그림 3" descr="라인, 도표, 평행, 그래프이(가) 표시된 사진&#10;&#10;자동 생성된 설명">
            <a:extLst>
              <a:ext uri="{FF2B5EF4-FFF2-40B4-BE49-F238E27FC236}">
                <a16:creationId xmlns:a16="http://schemas.microsoft.com/office/drawing/2014/main" id="{6686E293-6C5B-6754-9FC9-4B5D11EC0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97" y="3746365"/>
            <a:ext cx="7874405" cy="1727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E6FC7-B637-859D-1D68-A70B218FCA84}"/>
              </a:ext>
            </a:extLst>
          </p:cNvPr>
          <p:cNvSpPr txBox="1"/>
          <p:nvPr/>
        </p:nvSpPr>
        <p:spPr>
          <a:xfrm>
            <a:off x="733424" y="1873123"/>
            <a:ext cx="10725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ResNet-18</a:t>
            </a:r>
            <a:r>
              <a:rPr lang="ko-KR" altLang="en-US" sz="2000" b="1" dirty="0"/>
              <a:t>은 </a:t>
            </a:r>
            <a:r>
              <a:rPr lang="en-US" altLang="ko-KR" sz="2000" b="1" dirty="0"/>
              <a:t>18</a:t>
            </a:r>
            <a:r>
              <a:rPr lang="ko-KR" altLang="en-US" sz="2000" b="1" dirty="0"/>
              <a:t>개의 레이어를 가진 </a:t>
            </a:r>
            <a:r>
              <a:rPr lang="ko-KR" altLang="en-US" sz="2000" b="1" dirty="0" err="1"/>
              <a:t>합성곱</a:t>
            </a:r>
            <a:r>
              <a:rPr lang="ko-KR" altLang="en-US" sz="2000" b="1" dirty="0"/>
              <a:t> 신경망 모델로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잔차연결</a:t>
            </a:r>
            <a:r>
              <a:rPr lang="en-US" altLang="ko-KR" sz="2000" b="1" dirty="0"/>
              <a:t>(Residual Connection)</a:t>
            </a:r>
            <a:r>
              <a:rPr lang="ko-KR" altLang="en-US" sz="2000" b="1" dirty="0"/>
              <a:t>을 통해 더 깊은 학습을 가능하게 한다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Skip Connection</a:t>
            </a:r>
            <a:r>
              <a:rPr lang="ko-KR" altLang="en-US" sz="2000" b="1" dirty="0"/>
              <a:t>을 추가해 결과값 </a:t>
            </a:r>
            <a:r>
              <a:rPr lang="en-US" altLang="ko-KR" sz="2000" b="1" dirty="0"/>
              <a:t>H(x)</a:t>
            </a:r>
            <a:r>
              <a:rPr lang="ko-KR" altLang="en-US" sz="2000" b="1" dirty="0"/>
              <a:t>를 </a:t>
            </a:r>
            <a:r>
              <a:rPr lang="en-US" altLang="ko-KR" sz="2000" b="1" dirty="0"/>
              <a:t>F(x)+x</a:t>
            </a:r>
            <a:r>
              <a:rPr lang="ko-KR" altLang="en-US" sz="2000" b="1" dirty="0"/>
              <a:t>로 두고</a:t>
            </a:r>
            <a:r>
              <a:rPr lang="en-US" altLang="ko-KR" sz="2000" b="1" dirty="0"/>
              <a:t>, F(x)</a:t>
            </a:r>
            <a:r>
              <a:rPr lang="ko-KR" altLang="en-US" sz="2000" b="1" dirty="0"/>
              <a:t>를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이 되도록 학습시키면 </a:t>
            </a:r>
            <a:r>
              <a:rPr lang="ko-KR" altLang="en-US" sz="2000" b="1" dirty="0" err="1"/>
              <a:t>그래디언트가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이 되면서 </a:t>
            </a:r>
            <a:r>
              <a:rPr lang="ko-KR" altLang="en-US" sz="2000" b="1" dirty="0" err="1"/>
              <a:t>그래디언트</a:t>
            </a:r>
            <a:r>
              <a:rPr lang="ko-KR" altLang="en-US" sz="2000" b="1" dirty="0"/>
              <a:t> 소실 문제를 해결할 수 있다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5762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2259</Words>
  <Application>Microsoft Office PowerPoint</Application>
  <PresentationFormat>와이드스크린</PresentationFormat>
  <Paragraphs>242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세방고딕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SangMok JEE</dc:creator>
  <cp:lastModifiedBy>정구 김</cp:lastModifiedBy>
  <cp:revision>35</cp:revision>
  <dcterms:created xsi:type="dcterms:W3CDTF">2024-10-23T01:56:01Z</dcterms:created>
  <dcterms:modified xsi:type="dcterms:W3CDTF">2024-10-31T04:43:48Z</dcterms:modified>
</cp:coreProperties>
</file>